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4"/>
  </p:notesMasterIdLst>
  <p:sldIdLst>
    <p:sldId id="258" r:id="rId5"/>
    <p:sldId id="261" r:id="rId6"/>
    <p:sldId id="263" r:id="rId7"/>
    <p:sldId id="265" r:id="rId8"/>
    <p:sldId id="266" r:id="rId9"/>
    <p:sldId id="280" r:id="rId10"/>
    <p:sldId id="260" r:id="rId11"/>
    <p:sldId id="267" r:id="rId12"/>
    <p:sldId id="289" r:id="rId13"/>
    <p:sldId id="361" r:id="rId14"/>
    <p:sldId id="342" r:id="rId15"/>
    <p:sldId id="343" r:id="rId16"/>
    <p:sldId id="344" r:id="rId17"/>
    <p:sldId id="345" r:id="rId18"/>
    <p:sldId id="346" r:id="rId19"/>
    <p:sldId id="338" r:id="rId20"/>
    <p:sldId id="284" r:id="rId21"/>
    <p:sldId id="359" r:id="rId22"/>
    <p:sldId id="360" r:id="rId23"/>
    <p:sldId id="295" r:id="rId24"/>
    <p:sldId id="296" r:id="rId25"/>
    <p:sldId id="332" r:id="rId26"/>
    <p:sldId id="347" r:id="rId27"/>
    <p:sldId id="340" r:id="rId28"/>
    <p:sldId id="307" r:id="rId29"/>
    <p:sldId id="348" r:id="rId30"/>
    <p:sldId id="349" r:id="rId31"/>
    <p:sldId id="354" r:id="rId32"/>
    <p:sldId id="355" r:id="rId33"/>
    <p:sldId id="312" r:id="rId34"/>
    <p:sldId id="324" r:id="rId35"/>
    <p:sldId id="269" r:id="rId36"/>
    <p:sldId id="362" r:id="rId37"/>
    <p:sldId id="363" r:id="rId38"/>
    <p:sldId id="364" r:id="rId39"/>
    <p:sldId id="365" r:id="rId40"/>
    <p:sldId id="366" r:id="rId41"/>
    <p:sldId id="367" r:id="rId42"/>
    <p:sldId id="336" r:id="rId43"/>
    <p:sldId id="337" r:id="rId44"/>
    <p:sldId id="368" r:id="rId45"/>
    <p:sldId id="372" r:id="rId46"/>
    <p:sldId id="392" r:id="rId47"/>
    <p:sldId id="314" r:id="rId48"/>
    <p:sldId id="375" r:id="rId49"/>
    <p:sldId id="2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277" r:id="rId62"/>
    <p:sldId id="325" r:id="rId63"/>
    <p:sldId id="279" r:id="rId64"/>
    <p:sldId id="281" r:id="rId65"/>
    <p:sldId id="329" r:id="rId66"/>
    <p:sldId id="339" r:id="rId67"/>
    <p:sldId id="373" r:id="rId68"/>
    <p:sldId id="374" r:id="rId69"/>
    <p:sldId id="388" r:id="rId70"/>
    <p:sldId id="389" r:id="rId71"/>
    <p:sldId id="303" r:id="rId72"/>
    <p:sldId id="304" r:id="rId73"/>
    <p:sldId id="390" r:id="rId74"/>
    <p:sldId id="387" r:id="rId75"/>
    <p:sldId id="301" r:id="rId76"/>
    <p:sldId id="300" r:id="rId77"/>
    <p:sldId id="302" r:id="rId78"/>
    <p:sldId id="391" r:id="rId79"/>
    <p:sldId id="341" r:id="rId80"/>
    <p:sldId id="393" r:id="rId81"/>
    <p:sldId id="369" r:id="rId82"/>
    <p:sldId id="323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BFC3"/>
    <a:srgbClr val="3CD8D4"/>
    <a:srgbClr val="232323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719"/>
  </p:normalViewPr>
  <p:slideViewPr>
    <p:cSldViewPr snapToGrid="0">
      <p:cViewPr varScale="1">
        <p:scale>
          <a:sx n="119" d="100"/>
          <a:sy n="119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1T18:15:48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3155 615 24511,'-1'24'0,"-3"1"0,-2-2 0,-2 1 0,-3 0 0,-3 0 0,-1-1 0,-3 0 0,-2 0 0,-3-1 0,-2 1 0,-2-2 0,-2 0 0,-2 1 0,-2-2 0,-3-1 0,-1 1 0,-3-2 0,-1 1 0,-2-2 0,-1 0 0,-3-2 0,-1 1 0,-1-1 0,-2-2 0,-1 1 0,-2-3 0,0 1 0,-2-1 0,-1-2 0,0 0 0,-1-1 0,-2-1 0,0-1 0,0-1 0,-1-1 0,0 0 0,-2-2 0,2-1 0,-1 0 0,0-2 0,1 0 0,-2-1 0,2-2 0,0 0 0,1-1 0,-1-1 0,2-1 0,1-1 0,1-1 0,-1 0 0,3-2 0,0-1 0,2 1 0,1-3 0,1 1 0,1-2 0,3-1 0,0 1 0,3-2 0,1 0 0,2-2 0,1 1 0,3-2 0,1 1 0,3-1 0,2-2 0,2 1 0,2 0 0,2-2 0,2 1 0,3-1 0,2 0 0,2 0 0,3-1 0,2 0 0,3 0 0,2 1 0,2-2 0,3 1 0,2 0 0,3-1 0,2 2 0,2-1 0,3 0 0,2 0 0,3 1 0,2 0 0,2 0 0,3 1 0,2 0 0,2 0 0,2 1 0,2-1 0,2 2 0,3 1 0,1-1 0,3 2 0,1-1 0,2 2 0,1 0 0,3 2 0,0-1 0,3 2 0,1 0 0,1 0 0,1 3 0,2-1 0,0 1 0,3 2 0,-1 0 0,1 1 0,1 1 0,2 1 0,-1 1 0,1 1 0,0 0 0,2 2 0,-2 0 0,1 2 0,0 0 0,-1 2 0,2 0 0,-2 2 0,0 0 0,-1 1 0,0 1 0,0 1 0,-2 1 0,-1 1 0,0 0 0,-1 2 0,-2 1 0,0-1 0,-2 3 0,-1 0 0,-2 0 0,-1 2 0,-1-1 0,-3 2 0,-1 0 0,-2 2 0,-1-1 0,-3 2 0,-1-1 0,-3 1 0,-2 2 0,-2-1 0,-2 1 0,-2 0 0,-2 0 0,-3 1 0,-2 0 0,-3 0 0,-1 1 0,-3 0 0,-3 0 0,-2-1 0,-2 2 0,-3-1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1T18:15:59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3321 615 24511,'-1'24'0,"-4"0"0,-1 0 0,-2 0 0,-4 0 0,-2 0 0,-2-1 0,-3 0 0,-2 0 0,-4-1 0,-1 1 0,-2-2 0,-3 1 0,-2-2 0,-2 1 0,-2-1 0,-3-1 0,-1-1 0,-2 0 0,-3 0 0,-1-1 0,-1-1 0,-3-1 0,0 0 0,-3-2 0,-1 0 0,-1 0 0,-2-2 0,-1 0 0,-1-2 0,0 0 0,-2-1 0,0-1 0,-1-1 0,0-1 0,-1-1 0,-1 0 0,0-2 0,0 0 0,0-2 0,0 0 0,-1-2 0,1 0 0,1-2 0,0 0 0,0-1 0,1-1 0,0-1 0,2-1 0,0-1 0,1 0 0,2-2 0,0 0 0,3-2 0,0 0 0,1 0 0,2-2 0,1 0 0,3-1 0,1-1 0,2-1 0,1 0 0,3 0 0,2-1 0,1-1 0,3-1 0,3 1 0,0-2 0,4 1 0,2-2 0,2 1 0,3-1 0,2 0 0,2 0 0,4-1 0,1 0 0,4 0 0,0 0 0,5 0 0,2 0 0,2 0 0,2 0 0,5 0 0,0 0 0,4 0 0,1 0 0,4 1 0,2 0 0,2 0 0,3 1 0,2 0 0,2 0 0,4 1 0,0 0 0,3 0 0,3 2 0,1-1 0,2 2 0,3 0 0,1 0 0,2 1 0,1 1 0,3 1 0,1 0 0,2 2 0,1 0 0,0 0 0,3 2 0,0 0 0,2 2 0,1 0 0,0 1 0,2 1 0,0 1 0,1 1 0,0 1 0,0 0 0,1 2 0,1 0 0,-1 2 0,0 0 0,0 2 0,0 0 0,0 2 0,-1 0 0,-1 1 0,0 1 0,-1 1 0,0 1 0,-2 1 0,0 0 0,-1 2 0,-1 0 0,-2 2 0,-1 0 0,-1 0 0,-3 2 0,0 0 0,-3 1 0,-1 1 0,-1 1 0,-3 0 0,-2 0 0,-1 2 0,-3-1 0,-2 2 0,-2 0 0,-2 0 0,-3 1 0,-2 0 0,-1 0 0,-4 1 0,-2 0 0,-3 0 0,-2 1 0,-2 0 0,-4 0 0,-2 0 0,-1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1T18:16:37.6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3247 562 24511,'-1'22'0,"-3"0"0,-2-1 0,-2 1 0,-4 0 0,-1 0 0,-4-1 0,-1 0 0,-3 0 0,-2-1 0,-3 1 0,-2-1 0,-2 0 0,-2-2 0,-3 1 0,-1-1 0,-3 0 0,-1-2 0,-2 1 0,-2-1 0,-3 0 0,0-2 0,-2 0 0,-2 0 0,-1-3 0,-2 1 0,0 0 0,-3-2 0,-1 0 0,0-1 0,-1-1 0,-2-1 0,1-1 0,-2 0 0,0-1 0,-1-2 0,-1 1 0,2-2 0,-2-1 0,0-1 0,0 0 0,0-1 0,1-1 0,0-2 0,0 1 0,1-2 0,1-1 0,-1 0 0,2-1 0,0-1 0,2-1 0,1-1 0,1 0 0,1-2 0,1 0 0,2 1 0,1-3 0,1 0 0,3 0 0,1-2 0,2 0 0,1-1 0,3 1 0,2-2 0,1 0 0,3-1 0,2 1 0,1-2 0,3 0 0,4-1 0,0 1 0,3-1 0,3 0 0,1 0 0,4-1 0,2 0 0,2 0 0,2 1 0,4-1 0,2 0 0,2 0 0,2 0 0,4 0 0,2 0 0,2 0 0,2 0 0,4 1 0,1 0 0,3 0 0,3 1 0,0 0 0,4 0 0,3 1 0,1 0 0,2-1 0,3 3 0,1-1 0,2 1 0,3 1 0,1-1 0,2 2 0,1 0 0,3 2 0,1-1 0,1 2 0,2 0 0,1 0 0,1 2 0,1 0 0,1 2 0,2 0 0,0 0 0,2 2 0,-1 1 0,1 0 0,1 1 0,0 1 0,0 1 0,1 0 0,0 2 0,0 0 0,0 2 0,-2 0 0,2 1 0,-1 1 0,-1 1 0,0 0 0,-2 1 0,1 2 0,-2 0 0,-1 0 0,0 2 0,-1 0 0,-3 2 0,0 0 0,-2 0 0,-1 2 0,-2-1 0,-2 2 0,0 0 0,-3 2 0,-2-1 0,-2 1 0,-1 1 0,-3-1 0,-1 3 0,-3-1 0,-2 0 0,-2 1 0,-2 0 0,-3 0 0,-2 1 0,-3 0 0,-1 0 0,-4 1 0,-1 0 0,-4 0 0,-2 0 0,-2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503C-3C29-45EC-BF3A-477B0CC2917F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D2DDA-6033-4D1C-9C29-B036C9DE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AB340-23F1-D434-01BC-ECA16D14C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2A39982-523A-5B4E-4EB8-C41D38AC4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066F0C1-0B7F-C140-04E6-0909B9CCA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Aggiungere il discorso riguardante i limiti computazionali a livello di risorse hardware </a:t>
            </a:r>
            <a:r>
              <a:rPr lang="it-IT" err="1"/>
              <a:t>clasiche</a:t>
            </a:r>
            <a:r>
              <a:rPr lang="it-IT"/>
              <a:t> e tempi.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3DE2E5-D242-7540-1DCE-4C1C4D14A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37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A25B-0FF3-94FF-4513-135574810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C906FFF-384E-1E09-B010-1975624C5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CF207C-EF32-E034-17EF-C07649AFD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Rot -&gt; 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A397D7-CFD8-16C3-E4FC-425701B0F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81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212F0-7E99-B708-2F37-021A2DD0A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0362C1D-B308-FD57-328B-29CBC33BE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943599-84FD-3354-947B-665152C34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Rot -&gt; 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906C81-1171-5A9C-C2F5-8579A6B99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5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E4D6-6E78-D890-B31D-FEB3AAB51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9912B3-A2E5-A91F-EA1A-19E9EAF19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B550601-5D08-32E1-5335-7C7875756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Rot -&gt; 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3D7FA2-81C7-179E-3D36-23AA24B772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Hybrid</a:t>
            </a:r>
            <a:r>
              <a:rPr lang="it-IT"/>
              <a:t> </a:t>
            </a:r>
            <a:r>
              <a:rPr lang="it-IT" err="1"/>
              <a:t>algorithm</a:t>
            </a:r>
            <a:r>
              <a:rPr lang="it-IT"/>
              <a:t> </a:t>
            </a:r>
            <a:r>
              <a:rPr lang="it-IT" err="1"/>
              <a:t>based</a:t>
            </a:r>
            <a:r>
              <a:rPr lang="it-IT"/>
              <a:t>  on the </a:t>
            </a:r>
            <a:r>
              <a:rPr lang="it-IT" err="1"/>
              <a:t>variational</a:t>
            </a:r>
            <a:r>
              <a:rPr lang="it-IT"/>
              <a:t> </a:t>
            </a:r>
            <a:r>
              <a:rPr lang="it-IT" err="1"/>
              <a:t>principles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provides</a:t>
            </a:r>
            <a:r>
              <a:rPr lang="it-IT"/>
              <a:t> an upper </a:t>
            </a:r>
            <a:r>
              <a:rPr lang="it-IT" err="1"/>
              <a:t>bound</a:t>
            </a:r>
            <a:r>
              <a:rPr lang="it-IT"/>
              <a:t> for the </a:t>
            </a:r>
            <a:r>
              <a:rPr lang="it-IT" err="1"/>
              <a:t>lowest</a:t>
            </a:r>
            <a:r>
              <a:rPr lang="it-IT"/>
              <a:t> </a:t>
            </a:r>
            <a:r>
              <a:rPr lang="it-IT" err="1"/>
              <a:t>expectation</a:t>
            </a:r>
            <a:r>
              <a:rPr lang="it-IT"/>
              <a:t> </a:t>
            </a:r>
            <a:r>
              <a:rPr lang="it-IT" err="1"/>
              <a:t>value</a:t>
            </a:r>
            <a:r>
              <a:rPr lang="it-IT"/>
              <a:t> with </a:t>
            </a:r>
            <a:r>
              <a:rPr lang="it-IT" err="1"/>
              <a:t>respect</a:t>
            </a:r>
            <a:r>
              <a:rPr lang="it-IT"/>
              <a:t> to a trial </a:t>
            </a:r>
            <a:r>
              <a:rPr lang="it-IT" err="1"/>
              <a:t>wave</a:t>
            </a:r>
            <a:r>
              <a:rPr lang="it-IT"/>
              <a:t> </a:t>
            </a:r>
            <a:r>
              <a:rPr lang="it-IT" err="1"/>
              <a:t>function</a:t>
            </a:r>
            <a:endParaRPr lang="it-IT"/>
          </a:p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3296D-434D-7501-3EF2-17ACDEA87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8AC020-5B9E-F141-16C4-9A7548C5E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6A96AB0-E250-3172-06FB-552ABC273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Rot -&gt; 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95EFA6-4FD3-1B63-A9D5-13E16486F7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897BE-36CF-6C7E-4563-568D59C52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A03E099-CAF0-3A9A-F8EB-2D2CB1DD9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CAE301-A748-7D57-EDE5-6063EB628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Rot -&gt; 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66A3BE-68B5-425E-D979-4F6377757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0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22DB1-5C19-FED2-531F-1613AEFB9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85D445-3BCC-5FBC-A353-9B13759BB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1404D26-6E9C-FE44-C937-C37E9642D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Rot -&gt; 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18D987-17E6-3442-3823-D76CB06BF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12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ECEC-79E2-D3F1-4733-3688A0A1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EB9BC4-6874-B8C1-EE9A-B08D8CF51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81EE557-B3CC-3887-CF11-D98400B11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Rot -&gt; 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926B7F-E378-B021-7C47-91AC058B1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502C6-E637-78E1-554C-EDA207FAB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89933A9-445C-0296-51C3-FFBEC2637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4D1BA5B-C7F8-96CD-DE09-A6CF2A8DD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AA82AB-DEB4-EDB7-3443-FF58D617A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2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4AE64-DEB4-A826-9BA8-3CD62A03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BF0C12-FEE2-3C4E-5EE6-CCFEE0A12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807040-B09C-9C61-7E07-6C55F4D8E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C2CC16-1992-E8A1-187E-FE0480F4A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57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4FBF-2D05-5928-43DD-D19E5B47E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5437779-9B48-B1C0-2BDB-E155E38B6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BAE850-6621-CB6C-5808-9CBDAFD0E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Rot -&gt; 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6F18FE-1DB4-FDD9-D0FB-812417DE1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D2DDA-6033-4D1C-9C29-B036C9DEDAA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1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951A4E-D116-A675-82B8-8771D520FD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94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0D18EEA-A4C9-D258-BE42-CEB9B3D8B1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52807"/>
            <a:ext cx="914400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 b="0" spc="-150">
                <a:solidFill>
                  <a:schemeClr val="tx2">
                    <a:lumMod val="10000"/>
                    <a:lumOff val="90000"/>
                  </a:schemeClr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defRPr>
            </a:lvl1pPr>
          </a:lstStyle>
          <a:p>
            <a:r>
              <a:rPr lang="it-IT"/>
              <a:t>Title</a:t>
            </a:r>
            <a:br>
              <a:rPr lang="it-IT"/>
            </a:br>
            <a:endParaRPr lang="it-IT"/>
          </a:p>
        </p:txBody>
      </p:sp>
      <p:pic>
        <p:nvPicPr>
          <p:cNvPr id="3" name="Immagine 7" descr="Immagine che contiene Elementi grafici, Carattere, logo, grafica&#10;&#10;Descrizione generata automaticamente">
            <a:extLst>
              <a:ext uri="{FF2B5EF4-FFF2-40B4-BE49-F238E27FC236}">
                <a16:creationId xmlns:a16="http://schemas.microsoft.com/office/drawing/2014/main" id="{CCF648C6-B675-1D47-F21B-BE9D1E5062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013099" y="5836266"/>
            <a:ext cx="2128101" cy="93659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87170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C31827-DE1D-2AD1-2C75-CC4F43B0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AC98-DCA7-4DD3-BFAB-2EBBB7EF6BCA}" type="datetime1">
              <a:rPr lang="it-IT" smtClean="0"/>
              <a:t>26/03/25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942420A-A5ED-647C-109A-2EFE3CEB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Politecnico di Torino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F0F82B-C0F8-3A23-8958-61D7EE11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6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C1D7DD-C12A-A9FA-A1B9-E2A203EA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7DCCB1-EDEB-C707-A21A-ABEBCD0EF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9FB582-33E7-80F5-3EA5-7404307CE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AA5513-23A4-6219-2FD2-57BEA107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3305-7DC5-4290-9174-193DF63249F3}" type="datetime1">
              <a:rPr lang="it-IT" smtClean="0"/>
              <a:t>26/03/25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9F2033-904A-0929-8CAB-CC379709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Politecnico di Torino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056457-8F6C-5267-E715-51A79ED8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73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F1444D-53DD-2489-2787-B73D6A3F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31814D3-3CEB-E73D-8D16-3EDEF3C6A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604059-6FF8-4B39-A88E-4283C254E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AD5397-D83E-1557-41AB-127B3D497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6980-AFDC-4FBF-BE0D-0B1ADBC8B262}" type="datetime1">
              <a:rPr lang="it-IT" smtClean="0"/>
              <a:t>26/03/25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9952FB-889E-41FA-5B62-EE7CD38D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Politecnico di Torino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CB4603-F8F1-988B-3C55-1DFF4691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63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74BD76-5E6F-813E-D073-9AFD0BF8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30057F4-C037-3AC7-4B57-99665D1D4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01F3E0-3726-96D9-9B77-19D66FE8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97FE-F38F-4D1A-8C02-F282C7977404}" type="datetime1">
              <a:rPr lang="it-IT" smtClean="0"/>
              <a:t>26/03/25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27DFBC-E780-DA38-C4F5-DE799240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Politecnico di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7DECD7-EFBA-662B-674B-FC2A561B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89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ACB2E8-3570-9621-4E11-ADF877031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104F91B-FF76-0A54-664B-3A6C4440C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1574D8-CE4B-7E00-46B0-5E1E76C1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67587-0312-4A45-8B34-8E5002E61DF9}" type="datetime1">
              <a:rPr lang="it-IT" smtClean="0"/>
              <a:t>26/03/25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69D078-DCB6-E55C-DD5C-3B0B7B7C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Politecnico di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267362-FA44-97C4-06FC-8D7E7223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5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951A4E-D116-A675-82B8-8771D520FD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0" cy="694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0D18EEA-A4C9-D258-BE42-CEB9B3D8B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64" y="383458"/>
            <a:ext cx="9144000" cy="93659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 b="0" spc="-150">
                <a:solidFill>
                  <a:schemeClr val="tx2">
                    <a:lumMod val="10000"/>
                    <a:lumOff val="90000"/>
                  </a:schemeClr>
                </a:solidFill>
                <a:latin typeface="Aptos Mono" panose="020B00090202020202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defRPr>
            </a:lvl1pPr>
          </a:lstStyle>
          <a:p>
            <a:endParaRPr lang="it-IT"/>
          </a:p>
        </p:txBody>
      </p:sp>
      <p:pic>
        <p:nvPicPr>
          <p:cNvPr id="4" name="Immagine 7" descr="Immagine che contiene Elementi grafici, Carattere, logo, grafica&#10;&#10;Descrizione generata automaticamente">
            <a:extLst>
              <a:ext uri="{FF2B5EF4-FFF2-40B4-BE49-F238E27FC236}">
                <a16:creationId xmlns:a16="http://schemas.microsoft.com/office/drawing/2014/main" id="{53829872-99B6-B20D-B5CA-F98154B9A0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860699" y="5683866"/>
            <a:ext cx="2128101" cy="93659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DFFCD5BF-0574-D77B-2E82-2334C55AFBE9}"/>
              </a:ext>
            </a:extLst>
          </p:cNvPr>
          <p:cNvGrpSpPr/>
          <p:nvPr userDrawn="1"/>
        </p:nvGrpSpPr>
        <p:grpSpPr>
          <a:xfrm>
            <a:off x="116112" y="1296921"/>
            <a:ext cx="12192000" cy="4126083"/>
            <a:chOff x="0" y="1238865"/>
            <a:chExt cx="12192000" cy="4126083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FF293E96-3204-0747-EF32-DB5F1335D673}"/>
                </a:ext>
              </a:extLst>
            </p:cNvPr>
            <p:cNvSpPr/>
            <p:nvPr userDrawn="1"/>
          </p:nvSpPr>
          <p:spPr>
            <a:xfrm>
              <a:off x="0" y="1238865"/>
              <a:ext cx="12192000" cy="3460954"/>
            </a:xfrm>
            <a:prstGeom prst="roundRect">
              <a:avLst>
                <a:gd name="adj" fmla="val 5991"/>
              </a:avLst>
            </a:prstGeom>
            <a:solidFill>
              <a:schemeClr val="tx1">
                <a:lumMod val="85000"/>
                <a:lumOff val="15000"/>
                <a:alpha val="46000"/>
              </a:schemeClr>
            </a:solidFill>
            <a:effectLst>
              <a:softEdge rad="2032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  <a:p>
              <a:pPr algn="ctr"/>
              <a:endParaRPr lang="en-US"/>
            </a:p>
          </p:txBody>
        </p:sp>
        <p:pic>
          <p:nvPicPr>
            <p:cNvPr id="6" name="Immagine 5" descr="Immagine che contiene persona, Viso umano, sorriso, aria aperta&#10;&#10;Il contenuto generato dall'IA potrebbe non essere corretto.">
              <a:extLst>
                <a:ext uri="{FF2B5EF4-FFF2-40B4-BE49-F238E27FC236}">
                  <a16:creationId xmlns:a16="http://schemas.microsoft.com/office/drawing/2014/main" id="{4F2E66CA-D3BA-5583-1F69-B27D2F370F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59" y="1703512"/>
              <a:ext cx="2381250" cy="2486025"/>
            </a:xfrm>
            <a:prstGeom prst="rect">
              <a:avLst/>
            </a:prstGeom>
            <a:effectLst>
              <a:softEdge rad="76200"/>
            </a:effectLst>
          </p:spPr>
        </p:pic>
        <p:pic>
          <p:nvPicPr>
            <p:cNvPr id="8" name="Immagine 7" descr="Immagine che contiene medico, interno, Attrezzature mediche, assistenza sanitaria&#10;&#10;Il contenuto generato dall'IA potrebbe non essere corretto.">
              <a:extLst>
                <a:ext uri="{FF2B5EF4-FFF2-40B4-BE49-F238E27FC236}">
                  <a16:creationId xmlns:a16="http://schemas.microsoft.com/office/drawing/2014/main" id="{E2A20EB2-59C4-3571-65EF-89917B6F66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80"/>
            <a:stretch/>
          </p:blipFill>
          <p:spPr>
            <a:xfrm>
              <a:off x="3321460" y="1703512"/>
              <a:ext cx="2207189" cy="2486025"/>
            </a:xfrm>
            <a:prstGeom prst="rect">
              <a:avLst/>
            </a:prstGeom>
            <a:effectLst>
              <a:softEdge rad="76200"/>
            </a:effectLst>
          </p:spPr>
        </p:pic>
        <p:pic>
          <p:nvPicPr>
            <p:cNvPr id="10" name="Immagine 9" descr="Immagine che contiene persona, aria aperta, vestiti, pneumatico&#10;&#10;Il contenuto generato dall'IA potrebbe non essere corretto.">
              <a:extLst>
                <a:ext uri="{FF2B5EF4-FFF2-40B4-BE49-F238E27FC236}">
                  <a16:creationId xmlns:a16="http://schemas.microsoft.com/office/drawing/2014/main" id="{8F6FBC03-6E79-0F27-EF64-CD718CE95B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51" b="17420"/>
            <a:stretch/>
          </p:blipFill>
          <p:spPr>
            <a:xfrm>
              <a:off x="5988000" y="1703512"/>
              <a:ext cx="2703716" cy="2486025"/>
            </a:xfrm>
            <a:prstGeom prst="rect">
              <a:avLst/>
            </a:prstGeom>
            <a:effectLst>
              <a:softEdge rad="76200"/>
            </a:effectLst>
          </p:spPr>
        </p:pic>
        <p:pic>
          <p:nvPicPr>
            <p:cNvPr id="12" name="Immagine 11" descr="Immagine che contiene aria aperta, persona, cielo, vestiti&#10;&#10;Il contenuto generato dall'IA potrebbe non essere corretto.">
              <a:extLst>
                <a:ext uri="{FF2B5EF4-FFF2-40B4-BE49-F238E27FC236}">
                  <a16:creationId xmlns:a16="http://schemas.microsoft.com/office/drawing/2014/main" id="{2C87C431-6DD8-79DC-D2E3-48B3D73C4C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9" r="1107" b="18336"/>
            <a:stretch/>
          </p:blipFill>
          <p:spPr>
            <a:xfrm>
              <a:off x="9151067" y="1675120"/>
              <a:ext cx="2381250" cy="2486025"/>
            </a:xfrm>
            <a:prstGeom prst="rect">
              <a:avLst/>
            </a:prstGeom>
            <a:effectLst>
              <a:softEdge rad="76200"/>
            </a:effectLst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4566F72D-48DC-7FE1-7349-F8D6E18D3C21}"/>
                </a:ext>
              </a:extLst>
            </p:cNvPr>
            <p:cNvSpPr txBox="1"/>
            <p:nvPr userDrawn="1"/>
          </p:nvSpPr>
          <p:spPr>
            <a:xfrm>
              <a:off x="480859" y="4503174"/>
              <a:ext cx="22131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500" b="1">
                  <a:solidFill>
                    <a:schemeClr val="bg1"/>
                  </a:solidFill>
                  <a:latin typeface="Aptos Mono" panose="020B0009020202020204" pitchFamily="49" charset="0"/>
                </a:rPr>
                <a:t>Straccali Leonardo</a:t>
              </a:r>
              <a:endParaRPr lang="en-US" sz="2500" b="1">
                <a:solidFill>
                  <a:schemeClr val="bg1"/>
                </a:solidFill>
                <a:latin typeface="Aptos Mono" panose="020B0009020202020204" pitchFamily="49" charset="0"/>
              </a:endParaRP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2E982610-DAF6-E9F7-0125-F130E1CE7D68}"/>
                </a:ext>
              </a:extLst>
            </p:cNvPr>
            <p:cNvSpPr txBox="1"/>
            <p:nvPr userDrawn="1"/>
          </p:nvSpPr>
          <p:spPr>
            <a:xfrm>
              <a:off x="3321460" y="4451695"/>
              <a:ext cx="22131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500" b="1" err="1">
                  <a:solidFill>
                    <a:schemeClr val="bg1"/>
                  </a:solidFill>
                  <a:latin typeface="Aptos Mono" panose="020B0009020202020204" pitchFamily="49" charset="0"/>
                </a:rPr>
                <a:t>Muscarà</a:t>
              </a:r>
              <a:r>
                <a:rPr lang="it-IT" sz="2500" b="1">
                  <a:solidFill>
                    <a:schemeClr val="bg1"/>
                  </a:solidFill>
                  <a:latin typeface="Aptos Mono" panose="020B0009020202020204" pitchFamily="49" charset="0"/>
                </a:rPr>
                <a:t> Federico</a:t>
              </a:r>
              <a:endParaRPr lang="en-US" sz="2500" b="1">
                <a:solidFill>
                  <a:schemeClr val="bg1"/>
                </a:solidFill>
                <a:latin typeface="Aptos Mono" panose="020B0009020202020204" pitchFamily="49" charset="0"/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BD5A8DB4-45F1-D296-7C67-BE85AF6207D3}"/>
                </a:ext>
              </a:extLst>
            </p:cNvPr>
            <p:cNvSpPr txBox="1"/>
            <p:nvPr userDrawn="1"/>
          </p:nvSpPr>
          <p:spPr>
            <a:xfrm>
              <a:off x="5988000" y="4503173"/>
              <a:ext cx="22131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500" b="1" err="1">
                  <a:solidFill>
                    <a:schemeClr val="bg1"/>
                  </a:solidFill>
                  <a:latin typeface="Aptos Mono" panose="020B0009020202020204" pitchFamily="49" charset="0"/>
                </a:rPr>
                <a:t>Parentin</a:t>
              </a:r>
              <a:endParaRPr lang="it-IT" sz="2500" b="1">
                <a:solidFill>
                  <a:schemeClr val="bg1"/>
                </a:solidFill>
                <a:latin typeface="Aptos Mono" panose="020B0009020202020204" pitchFamily="49" charset="0"/>
              </a:endParaRPr>
            </a:p>
            <a:p>
              <a:r>
                <a:rPr lang="it-IT" sz="2500" b="1">
                  <a:solidFill>
                    <a:schemeClr val="bg1"/>
                  </a:solidFill>
                  <a:latin typeface="Aptos Mono" panose="020B0009020202020204" pitchFamily="49" charset="0"/>
                </a:rPr>
                <a:t>Marco</a:t>
              </a:r>
              <a:endParaRPr lang="en-US" sz="2500" b="1">
                <a:solidFill>
                  <a:schemeClr val="bg1"/>
                </a:solidFill>
                <a:latin typeface="Aptos Mono" panose="020B0009020202020204" pitchFamily="49" charset="0"/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FE5CC914-5D02-ADD0-6C85-108AD00F3B56}"/>
                </a:ext>
              </a:extLst>
            </p:cNvPr>
            <p:cNvSpPr txBox="1"/>
            <p:nvPr userDrawn="1"/>
          </p:nvSpPr>
          <p:spPr>
            <a:xfrm>
              <a:off x="9151067" y="4428219"/>
              <a:ext cx="22131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500" b="1">
                  <a:solidFill>
                    <a:schemeClr val="bg1"/>
                  </a:solidFill>
                  <a:latin typeface="Aptos Mono" panose="020B0009020202020204" pitchFamily="49" charset="0"/>
                </a:rPr>
                <a:t>Zanasi</a:t>
              </a:r>
            </a:p>
            <a:p>
              <a:r>
                <a:rPr lang="it-IT" sz="2500" b="1">
                  <a:solidFill>
                    <a:schemeClr val="bg1"/>
                  </a:solidFill>
                  <a:latin typeface="Aptos Mono" panose="020B0009020202020204" pitchFamily="49" charset="0"/>
                </a:rPr>
                <a:t>Francesco</a:t>
              </a:r>
              <a:endParaRPr lang="en-US" sz="2500" b="1">
                <a:solidFill>
                  <a:schemeClr val="bg1"/>
                </a:solidFill>
                <a:latin typeface="Aptos Mono" panose="020B000902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252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D18EEA-A4C9-D258-BE42-CEB9B3D8B1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6200" y="3095807"/>
            <a:ext cx="9144000" cy="2387600"/>
          </a:xfrm>
        </p:spPr>
        <p:txBody>
          <a:bodyPr anchor="b"/>
          <a:lstStyle>
            <a:lvl1pPr algn="ctr">
              <a:defRPr sz="6000" b="1" spc="-150">
                <a:solidFill>
                  <a:schemeClr val="bg1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defRPr>
            </a:lvl1pPr>
          </a:lstStyle>
          <a:p>
            <a:r>
              <a:rPr lang="it-IT" err="1"/>
              <a:t>Section</a:t>
            </a:r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C5A55D5-B5B5-3682-8A47-F09F8573B3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-35960" y="399979"/>
            <a:ext cx="12263919" cy="184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gnaposto data 8">
            <a:extLst>
              <a:ext uri="{FF2B5EF4-FFF2-40B4-BE49-F238E27FC236}">
                <a16:creationId xmlns:a16="http://schemas.microsoft.com/office/drawing/2014/main" id="{F83B2832-B607-3C90-D865-8F1C23BB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8EC-C386-4322-9ADA-DCB0AAA36DF1}" type="datetime1">
              <a:rPr lang="it-IT" smtClean="0"/>
              <a:t>26/03/25</a:t>
            </a:fld>
            <a:endParaRPr lang="en-US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AF4ACF3-42A1-5A57-3005-FB8A43D0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Torino</a:t>
            </a:r>
            <a:endParaRPr lang="en-US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7B76A9C-EE83-7F5C-172A-2703FCA3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1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D18EEA-A4C9-D258-BE42-CEB9B3D8B1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46200" y="3095807"/>
            <a:ext cx="9144000" cy="2387600"/>
          </a:xfrm>
        </p:spPr>
        <p:txBody>
          <a:bodyPr anchor="b"/>
          <a:lstStyle>
            <a:lvl1pPr algn="ctr">
              <a:defRPr sz="6000" b="1" spc="-150">
                <a:solidFill>
                  <a:schemeClr val="bg1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defRPr>
            </a:lvl1pPr>
          </a:lstStyle>
          <a:p>
            <a:r>
              <a:rPr lang="it-IT" err="1"/>
              <a:t>Section</a:t>
            </a:r>
            <a:endParaRPr lang="en-US"/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F83B2832-B607-3C90-D865-8F1C23BB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ADD2-EA3F-4A18-9912-062BEE19E0DF}" type="datetime1">
              <a:rPr lang="it-IT" smtClean="0"/>
              <a:t>26/03/25</a:t>
            </a:fld>
            <a:endParaRPr lang="en-US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AF4ACF3-42A1-5A57-3005-FB8A43D0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Torino</a:t>
            </a:r>
            <a:endParaRPr lang="en-US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7B76A9C-EE83-7F5C-172A-2703FCA3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0056FF3-2D1C-2C88-9B18-A61D8622F1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" y="0"/>
            <a:ext cx="11926957" cy="6858000"/>
          </a:xfrm>
          <a:prstGeom prst="rect">
            <a:avLst/>
          </a:prstGeom>
        </p:spPr>
      </p:pic>
      <p:pic>
        <p:nvPicPr>
          <p:cNvPr id="3" name="Immagine 7" descr="Immagine che contiene Elementi grafici, Carattere, logo, grafica&#10;&#10;Descrizione generata automaticamente">
            <a:extLst>
              <a:ext uri="{FF2B5EF4-FFF2-40B4-BE49-F238E27FC236}">
                <a16:creationId xmlns:a16="http://schemas.microsoft.com/office/drawing/2014/main" id="{E0A04119-AB75-3F9D-A229-7783999131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860699" y="5683866"/>
            <a:ext cx="2128101" cy="936594"/>
          </a:xfrm>
          <a:prstGeom prst="rect">
            <a:avLst/>
          </a:prstGeom>
          <a:noFill/>
          <a:ln cap="flat">
            <a:noFill/>
          </a:ln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554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CF93E1-A275-3B93-CA32-2D2251A4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630C14-46DE-6515-FB5D-73DD061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AD908-B1CA-44B5-B846-08F75D0802A7}" type="datetime1">
              <a:rPr lang="it-IT" smtClean="0"/>
              <a:t>26/03/25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8A978D-05B4-F597-6703-3A3A5BE3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Torino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DBBCFC-AA34-B03A-2BA9-771DE9ED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05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1911C7-9926-03B2-FED7-46C0F4F7A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AC4590-1E8C-1284-B385-5E0804844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97685D-8BA8-4B4F-02AC-F0464A66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1B1-9E2B-42F0-8502-33CED855B8C6}" type="datetime1">
              <a:rPr lang="it-IT" smtClean="0"/>
              <a:t>26/03/25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EBC2E4-2EE4-5665-C94C-C8DD8626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Politecnico di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FD4427-2377-606D-A996-1A7EC15F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5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717D0A-3638-30B8-A827-F0F34258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4CD0A5-8F40-158E-C68B-3345D0DCC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84220B-B034-B781-BB35-57001B2E9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CFC16C4-FB91-E995-6B7B-4EAE6C46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5F0D-0EA4-49E0-8BA6-DD2908828C5C}" type="datetime1">
              <a:rPr lang="it-IT" smtClean="0"/>
              <a:t>26/03/25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382DE5-D03B-6438-B686-C3A1DFA8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Politecnico di Torino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2D466F-53ED-A3BD-0D86-E6F8DA2A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0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4F1EB-5B89-3BB1-DACD-C96FAAC7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CCAFFB-1896-60AE-C1E5-385F90445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05007D-B6BC-34F4-BE55-BED557AB5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EDB7E11-3E41-8CDA-82E3-369A39546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EF224C-3A30-B9A5-10F7-C278CD470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4D4A2C-77EB-C0CD-A745-D26475F30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DCF8-089A-43F5-9531-CC35701C6ECE}" type="datetime1">
              <a:rPr lang="it-IT" smtClean="0"/>
              <a:t>26/03/25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2DA7705-D792-5911-8DD6-7E65DB16C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Politecnico di Torino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89C8B5F-BAED-D3B4-A1D8-4256688E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9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DD4214-F546-2CEF-43DF-F249F13C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D405677-1A7C-7AE1-1284-C98C7B9C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05FC-EE31-478E-9198-3E0814A2A412}" type="datetime1">
              <a:rPr lang="it-IT" smtClean="0"/>
              <a:t>26/03/25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09EE1F-5AC0-01CF-08C4-6971DC426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Politecnico di Torino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6E01D2A-CB76-3F47-E406-8FCD1DD1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9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D2859B3-93BC-4248-9C39-E897FBDFF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D24141-884B-7978-2CA0-76D84509E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9F6151-4638-1066-31C1-9841DE9DB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429DA0-4D03-4862-ACF7-9A1B2E2C8B9B}" type="datetime1">
              <a:rPr lang="it-IT" smtClean="0"/>
              <a:t>26/03/25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FDF359-A0AD-9C36-2EC2-48E6F5BC8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Politecnico di Torino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C7CECE-C44D-7AC9-D094-63193F87F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786CEC-D84A-4CF2-BC3D-8617677B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0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6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hyperlink" Target="https://github.com/Los-Pollos-Quanticos/PushQuantumHackaton2024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0" Type="http://schemas.openxmlformats.org/officeDocument/2006/relationships/image" Target="../media/image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9.png"/><Relationship Id="rId5" Type="http://schemas.openxmlformats.org/officeDocument/2006/relationships/customXml" Target="../ink/ink2.xml"/><Relationship Id="rId10" Type="http://schemas.openxmlformats.org/officeDocument/2006/relationships/image" Target="../media/image110.png"/><Relationship Id="rId4" Type="http://schemas.openxmlformats.org/officeDocument/2006/relationships/image" Target="../media/image116.png"/><Relationship Id="rId9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9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5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5" Type="http://schemas.openxmlformats.org/officeDocument/2006/relationships/image" Target="../media/image9.png"/><Relationship Id="rId4" Type="http://schemas.openxmlformats.org/officeDocument/2006/relationships/image" Target="../media/image1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4.png"/><Relationship Id="rId4" Type="http://schemas.openxmlformats.org/officeDocument/2006/relationships/image" Target="../media/image1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8.png"/><Relationship Id="rId4" Type="http://schemas.openxmlformats.org/officeDocument/2006/relationships/image" Target="../media/image1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7.png"/><Relationship Id="rId4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5" Type="http://schemas.openxmlformats.org/officeDocument/2006/relationships/image" Target="../media/image193.png"/><Relationship Id="rId4" Type="http://schemas.openxmlformats.org/officeDocument/2006/relationships/image" Target="../media/image1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5" Type="http://schemas.openxmlformats.org/officeDocument/2006/relationships/image" Target="../media/image194.png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73.pn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73.png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9C46C06-337D-5BB9-2989-7CF2C0E2D6BD}"/>
              </a:ext>
            </a:extLst>
          </p:cNvPr>
          <p:cNvSpPr/>
          <p:nvPr/>
        </p:nvSpPr>
        <p:spPr>
          <a:xfrm>
            <a:off x="-20516" y="1406769"/>
            <a:ext cx="12212515" cy="3084843"/>
          </a:xfrm>
          <a:prstGeom prst="round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effectLst>
            <a:softEdge rad="698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D4BD50-7BFF-0B3B-47BB-DF95CE5BB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499" y="215900"/>
            <a:ext cx="11093799" cy="3476807"/>
          </a:xfrm>
        </p:spPr>
        <p:txBody>
          <a:bodyPr>
            <a:normAutofit/>
          </a:bodyPr>
          <a:lstStyle/>
          <a:p>
            <a:r>
              <a:rPr lang="it-IT" sz="5000" b="1">
                <a:solidFill>
                  <a:schemeClr val="bg1"/>
                </a:solidFill>
                <a:latin typeface="Aptos Mono"/>
                <a:ea typeface="Microsoft Sans Serif"/>
                <a:cs typeface="Microsoft Sans Serif"/>
              </a:rPr>
              <a:t>Innovative </a:t>
            </a:r>
            <a:r>
              <a:rPr lang="it-IT" sz="5000" b="1" err="1">
                <a:solidFill>
                  <a:schemeClr val="bg1"/>
                </a:solidFill>
                <a:latin typeface="Aptos Mono"/>
                <a:ea typeface="Microsoft Sans Serif"/>
                <a:cs typeface="Microsoft Sans Serif"/>
              </a:rPr>
              <a:t>methods</a:t>
            </a:r>
            <a:r>
              <a:rPr lang="it-IT" sz="5000" b="1">
                <a:solidFill>
                  <a:schemeClr val="bg1"/>
                </a:solidFill>
                <a:latin typeface="Aptos Mono"/>
                <a:ea typeface="Microsoft Sans Serif"/>
                <a:cs typeface="Microsoft Sans Serif"/>
              </a:rPr>
              <a:t> to determine </a:t>
            </a:r>
            <a:r>
              <a:rPr lang="it-IT" sz="5000" b="1" err="1">
                <a:solidFill>
                  <a:schemeClr val="bg1"/>
                </a:solidFill>
                <a:latin typeface="Aptos Mono"/>
                <a:ea typeface="Microsoft Sans Serif"/>
                <a:cs typeface="Microsoft Sans Serif"/>
              </a:rPr>
              <a:t>molecular</a:t>
            </a:r>
            <a:r>
              <a:rPr lang="it-IT" sz="5000" b="1">
                <a:solidFill>
                  <a:schemeClr val="bg1"/>
                </a:solidFill>
                <a:latin typeface="Aptos Mono"/>
                <a:ea typeface="Microsoft Sans Serif"/>
                <a:cs typeface="Microsoft Sans Serif"/>
              </a:rPr>
              <a:t> </a:t>
            </a:r>
            <a:r>
              <a:rPr lang="it-IT" sz="5000" b="1" err="1">
                <a:solidFill>
                  <a:schemeClr val="bg1"/>
                </a:solidFill>
                <a:latin typeface="Aptos Mono"/>
                <a:ea typeface="Microsoft Sans Serif"/>
                <a:cs typeface="Microsoft Sans Serif"/>
              </a:rPr>
              <a:t>spectra</a:t>
            </a:r>
            <a:endParaRPr lang="en-US" sz="5000" b="1">
              <a:solidFill>
                <a:schemeClr val="bg1"/>
              </a:solidFill>
              <a:latin typeface="Aptos Mono"/>
              <a:ea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13065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4B9682-237B-BE68-A321-DD0939D0A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5683A3-DCF2-1F8F-9581-39D7359F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RODEO </a:t>
            </a:r>
            <a:r>
              <a:rPr lang="it-IT" err="1"/>
              <a:t>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255F274-5E29-E7B0-A609-3361DF3DB780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7C00A167-79B7-CF55-EF26-CBB5821545E3}"/>
              </a:ext>
            </a:extLst>
          </p:cNvPr>
          <p:cNvSpPr txBox="1"/>
          <p:nvPr/>
        </p:nvSpPr>
        <p:spPr>
          <a:xfrm>
            <a:off x="572501" y="1829145"/>
            <a:ext cx="10893997" cy="689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2400">
              <a:latin typeface="Aptos Mono"/>
            </a:endParaRPr>
          </a:p>
          <a:p>
            <a:r>
              <a:rPr lang="it-IT" sz="2400">
                <a:latin typeface="Aptos Mono"/>
              </a:rPr>
              <a:t>Exploit</a:t>
            </a:r>
            <a:r>
              <a:rPr lang="it-IT" sz="2400" b="1">
                <a:latin typeface="Aptos Mono"/>
              </a:rPr>
              <a:t>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phase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​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kickback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 </a:t>
            </a:r>
            <a:r>
              <a:rPr lang="it-IT" sz="2400">
                <a:latin typeface="Aptos Mono"/>
              </a:rPr>
              <a:t>in </a:t>
            </a:r>
            <a:r>
              <a:rPr lang="it-IT" sz="2400" err="1">
                <a:latin typeface="Aptos Mono"/>
              </a:rPr>
              <a:t>controlled-Hamiltonian</a:t>
            </a:r>
            <a:r>
              <a:rPr lang="it-IT" sz="2400">
                <a:latin typeface="Aptos Mono"/>
              </a:rPr>
              <a:t> </a:t>
            </a:r>
            <a:r>
              <a:rPr lang="it-IT" sz="2400" err="1">
                <a:latin typeface="Aptos Mono"/>
              </a:rPr>
              <a:t>evolution</a:t>
            </a:r>
            <a:r>
              <a:rPr lang="it-IT" sz="2400">
                <a:latin typeface="Aptos Mono"/>
              </a:rPr>
              <a:t>.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Objective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Hamiltonian</a:t>
            </a:r>
            <a:r>
              <a:rPr lang="it-IT" sz="2000">
                <a:latin typeface="Aptos Mono" panose="020B0009020202020204" pitchFamily="49" charset="0"/>
              </a:rPr>
              <a:t>:</a:t>
            </a:r>
            <a:endParaRPr lang="it-IT" sz="2000">
              <a:latin typeface="Aptos Mono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Parametrized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Phase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Rotation</a:t>
            </a:r>
            <a:r>
              <a:rPr lang="it-IT" sz="2000">
                <a:latin typeface="Aptos Mono" panose="020B0009020202020204" pitchFamily="49" charset="0"/>
              </a:rPr>
              <a:t>: 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F325B6-4F19-D080-1E94-D3530E831FB4}"/>
                  </a:ext>
                </a:extLst>
              </p:cNvPr>
              <p:cNvSpPr txBox="1"/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F325B6-4F19-D080-1E94-D3530E831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9311C62-BD77-4022-9A91-1D358249413E}"/>
              </a:ext>
            </a:extLst>
          </p:cNvPr>
          <p:cNvSpPr/>
          <p:nvPr/>
        </p:nvSpPr>
        <p:spPr>
          <a:xfrm>
            <a:off x="572502" y="1490039"/>
            <a:ext cx="10151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Idea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5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98471719-8F35-76BD-67D4-6C7F4DB62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17" y="3511742"/>
            <a:ext cx="6212692" cy="2221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0B88D82-CD3A-AFBD-73A6-FB2F046A90B2}"/>
                  </a:ext>
                </a:extLst>
              </p:cNvPr>
              <p:cNvSpPr txBox="1"/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𝒊𝑬𝒕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0B88D82-CD3A-AFBD-73A6-FB2F046A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31B0BAE2-8878-8D8D-EF4C-76D11957E431}"/>
              </a:ext>
            </a:extLst>
          </p:cNvPr>
          <p:cNvCxnSpPr>
            <a:cxnSpLocks/>
          </p:cNvCxnSpPr>
          <p:nvPr/>
        </p:nvCxnSpPr>
        <p:spPr>
          <a:xfrm>
            <a:off x="6416168" y="3204242"/>
            <a:ext cx="0" cy="31350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DA38A23-422E-0D45-A960-713EFFA3AC22}"/>
                  </a:ext>
                </a:extLst>
              </p:cNvPr>
              <p:cNvSpPr txBox="1"/>
              <p:nvPr/>
            </p:nvSpPr>
            <p:spPr>
              <a:xfrm>
                <a:off x="5171690" y="2793378"/>
                <a:ext cx="260766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it-IT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DA38A23-422E-0D45-A960-713EFFA3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690" y="2793378"/>
                <a:ext cx="2607666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4E836CC6-83C9-F557-6BC5-F0645951F7F8}"/>
              </a:ext>
            </a:extLst>
          </p:cNvPr>
          <p:cNvSpPr/>
          <p:nvPr/>
        </p:nvSpPr>
        <p:spPr>
          <a:xfrm>
            <a:off x="7286197" y="4442739"/>
            <a:ext cx="2107271" cy="1409067"/>
          </a:xfrm>
          <a:prstGeom prst="roundRect">
            <a:avLst/>
          </a:prstGeom>
          <a:solidFill>
            <a:srgbClr val="C00000">
              <a:alpha val="32000"/>
            </a:srgb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A0D7F80-101A-9D93-C5C8-12B52A5ECE9F}"/>
              </a:ext>
            </a:extLst>
          </p:cNvPr>
          <p:cNvSpPr txBox="1"/>
          <p:nvPr/>
        </p:nvSpPr>
        <p:spPr>
          <a:xfrm>
            <a:off x="6839333" y="5957793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>
                <a:solidFill>
                  <a:srgbClr val="FF0000"/>
                </a:solidFill>
                <a:latin typeface="Aptos Mono" panose="020B0009020202020204" pitchFamily="49" charset="0"/>
              </a:rPr>
              <a:t>Hamiltonian </a:t>
            </a:r>
            <a:r>
              <a:rPr lang="it-IT" sz="1800" err="1">
                <a:solidFill>
                  <a:srgbClr val="FF0000"/>
                </a:solidFill>
                <a:latin typeface="Aptos Mono" panose="020B0009020202020204" pitchFamily="49" charset="0"/>
              </a:rPr>
              <a:t>Simulation</a:t>
            </a:r>
            <a:endParaRPr lang="it-IT">
              <a:solidFill>
                <a:srgbClr val="FF0000"/>
              </a:solidFill>
            </a:endParaRPr>
          </a:p>
        </p:txBody>
      </p:sp>
      <p:pic>
        <p:nvPicPr>
          <p:cNvPr id="30" name="Immagine 29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B0BD1E6D-9961-5F77-CE10-5A72E4A52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6214229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F1F1EF-E2E8-D523-87BD-4A6A6AA3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4E52EA-34F8-3FB9-B871-6D5AD68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6229E5C-3433-9018-D207-59EFD1DAA974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6C17BE4B-3841-BB07-4352-B518516BBFB1}"/>
              </a:ext>
            </a:extLst>
          </p:cNvPr>
          <p:cNvSpPr txBox="1"/>
          <p:nvPr/>
        </p:nvSpPr>
        <p:spPr>
          <a:xfrm>
            <a:off x="572501" y="1829145"/>
            <a:ext cx="10893997" cy="689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2400">
              <a:latin typeface="Aptos Mono"/>
            </a:endParaRPr>
          </a:p>
          <a:p>
            <a:r>
              <a:rPr lang="it-IT" sz="2400">
                <a:latin typeface="Aptos Mono"/>
              </a:rPr>
              <a:t>Exploit</a:t>
            </a:r>
            <a:r>
              <a:rPr lang="it-IT" sz="2400" b="1">
                <a:latin typeface="Aptos Mono"/>
              </a:rPr>
              <a:t>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phase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​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kickback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 </a:t>
            </a:r>
            <a:r>
              <a:rPr lang="it-IT" sz="2400">
                <a:latin typeface="Aptos Mono"/>
              </a:rPr>
              <a:t>in </a:t>
            </a:r>
            <a:r>
              <a:rPr lang="it-IT" sz="2400" err="1">
                <a:latin typeface="Aptos Mono"/>
              </a:rPr>
              <a:t>controlled-Hamiltonian</a:t>
            </a:r>
            <a:r>
              <a:rPr lang="it-IT" sz="2400">
                <a:latin typeface="Aptos Mono"/>
              </a:rPr>
              <a:t> </a:t>
            </a:r>
            <a:r>
              <a:rPr lang="it-IT" sz="2400" err="1">
                <a:latin typeface="Aptos Mono"/>
              </a:rPr>
              <a:t>evolution</a:t>
            </a:r>
            <a:r>
              <a:rPr lang="it-IT" sz="2400">
                <a:latin typeface="Aptos Mono"/>
              </a:rPr>
              <a:t>.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Objective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Hamiltonian</a:t>
            </a:r>
            <a:r>
              <a:rPr lang="it-IT" sz="2000">
                <a:latin typeface="Aptos Mono" panose="020B0009020202020204" pitchFamily="49" charset="0"/>
              </a:rPr>
              <a:t>:</a:t>
            </a:r>
            <a:endParaRPr lang="it-IT" sz="2000">
              <a:latin typeface="Aptos Mono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Parametrized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Phase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Rotation</a:t>
            </a:r>
            <a:r>
              <a:rPr lang="it-IT" sz="2000">
                <a:latin typeface="Aptos Mono" panose="020B0009020202020204" pitchFamily="49" charset="0"/>
              </a:rPr>
              <a:t>: 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B210F3C-5207-8614-8697-98E042072B07}"/>
                  </a:ext>
                </a:extLst>
              </p:cNvPr>
              <p:cNvSpPr txBox="1"/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2B210F3C-5207-8614-8697-98E042072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AE6EB27-22AB-BB3F-62E4-4AD2D72E184C}"/>
              </a:ext>
            </a:extLst>
          </p:cNvPr>
          <p:cNvSpPr/>
          <p:nvPr/>
        </p:nvSpPr>
        <p:spPr>
          <a:xfrm>
            <a:off x="572502" y="1490039"/>
            <a:ext cx="10151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Idea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5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642A1E90-DC1F-2D63-C5C1-22679FF9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17" y="3511742"/>
            <a:ext cx="6212692" cy="2221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5AE915D-42D1-295F-974F-5C88877E90B4}"/>
                  </a:ext>
                </a:extLst>
              </p:cNvPr>
              <p:cNvSpPr txBox="1"/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𝒊𝑬𝒕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5AE915D-42D1-295F-974F-5C88877E9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F9247A33-18BB-4090-7A7E-3FD06DF1CE9C}"/>
              </a:ext>
            </a:extLst>
          </p:cNvPr>
          <p:cNvCxnSpPr>
            <a:cxnSpLocks/>
          </p:cNvCxnSpPr>
          <p:nvPr/>
        </p:nvCxnSpPr>
        <p:spPr>
          <a:xfrm>
            <a:off x="7403455" y="3197235"/>
            <a:ext cx="0" cy="31350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024665C-922C-4AF8-5D0F-B8D5C8507924}"/>
                  </a:ext>
                </a:extLst>
              </p:cNvPr>
              <p:cNvSpPr txBox="1"/>
              <p:nvPr/>
            </p:nvSpPr>
            <p:spPr>
              <a:xfrm>
                <a:off x="6150797" y="2683474"/>
                <a:ext cx="2607666" cy="56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⟩)|</m:t>
                      </m:r>
                      <m:sSub>
                        <m:sSub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it-IT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024665C-922C-4AF8-5D0F-B8D5C8507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797" y="2683474"/>
                <a:ext cx="2607666" cy="567078"/>
              </a:xfrm>
              <a:prstGeom prst="rect">
                <a:avLst/>
              </a:prstGeom>
              <a:blipFill>
                <a:blip r:embed="rId5"/>
                <a:stretch>
                  <a:fillRect b="-10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9209401-0005-7E87-D0DB-70291C9CB108}"/>
              </a:ext>
            </a:extLst>
          </p:cNvPr>
          <p:cNvSpPr/>
          <p:nvPr/>
        </p:nvSpPr>
        <p:spPr>
          <a:xfrm>
            <a:off x="7286197" y="4442739"/>
            <a:ext cx="2107271" cy="1409067"/>
          </a:xfrm>
          <a:prstGeom prst="roundRect">
            <a:avLst/>
          </a:prstGeom>
          <a:solidFill>
            <a:srgbClr val="C00000">
              <a:alpha val="32000"/>
            </a:srgb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914872-F4AC-7E2D-D5D6-9572ACD905DE}"/>
              </a:ext>
            </a:extLst>
          </p:cNvPr>
          <p:cNvSpPr txBox="1"/>
          <p:nvPr/>
        </p:nvSpPr>
        <p:spPr>
          <a:xfrm>
            <a:off x="6839333" y="5957793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>
                <a:solidFill>
                  <a:srgbClr val="FF0000"/>
                </a:solidFill>
                <a:latin typeface="Aptos Mono" panose="020B0009020202020204" pitchFamily="49" charset="0"/>
              </a:rPr>
              <a:t>Hamiltonian </a:t>
            </a:r>
            <a:r>
              <a:rPr lang="it-IT" sz="1800" err="1">
                <a:solidFill>
                  <a:srgbClr val="FF0000"/>
                </a:solidFill>
                <a:latin typeface="Aptos Mono" panose="020B0009020202020204" pitchFamily="49" charset="0"/>
              </a:rPr>
              <a:t>Simulation</a:t>
            </a:r>
            <a:endParaRPr lang="it-IT">
              <a:solidFill>
                <a:srgbClr val="FF0000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7BC11CF-DE69-D36F-FE1F-34F8B67E9878}"/>
              </a:ext>
            </a:extLst>
          </p:cNvPr>
          <p:cNvSpPr/>
          <p:nvPr/>
        </p:nvSpPr>
        <p:spPr>
          <a:xfrm>
            <a:off x="572501" y="1490039"/>
            <a:ext cx="3602331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Preliminary </a:t>
            </a:r>
            <a:r>
              <a:rPr lang="it-IT" err="1">
                <a:latin typeface="Aptos Mono" panose="020B0009020202020204" pitchFamily="49" charset="0"/>
              </a:rPr>
              <a:t>Example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12" name="Immagine 11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DF29B3D4-9039-6C76-A2E2-A7968DB0A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8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5487-1EA5-E3F6-CC34-E5FA2293D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3D2FD0-3620-1575-9432-55F17C6B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3F4FEBC-CF50-AF07-117F-D52763A79D17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485CE159-FE03-CE60-2CE1-4648840E9BC7}"/>
              </a:ext>
            </a:extLst>
          </p:cNvPr>
          <p:cNvSpPr txBox="1"/>
          <p:nvPr/>
        </p:nvSpPr>
        <p:spPr>
          <a:xfrm>
            <a:off x="572501" y="1829145"/>
            <a:ext cx="10893997" cy="689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2400">
              <a:latin typeface="Aptos Mono"/>
            </a:endParaRPr>
          </a:p>
          <a:p>
            <a:r>
              <a:rPr lang="it-IT" sz="2400">
                <a:latin typeface="Aptos Mono"/>
              </a:rPr>
              <a:t>Exploit</a:t>
            </a:r>
            <a:r>
              <a:rPr lang="it-IT" sz="2400" b="1">
                <a:latin typeface="Aptos Mono"/>
              </a:rPr>
              <a:t>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phase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​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kickback</a:t>
            </a:r>
            <a:r>
              <a:rPr lang="it-IT" sz="2400" b="1">
                <a:latin typeface="Aptos Mono"/>
              </a:rPr>
              <a:t> </a:t>
            </a:r>
            <a:r>
              <a:rPr lang="it-IT" sz="2400">
                <a:latin typeface="Aptos Mono"/>
              </a:rPr>
              <a:t>in </a:t>
            </a:r>
            <a:r>
              <a:rPr lang="it-IT" sz="2400" err="1">
                <a:latin typeface="Aptos Mono"/>
              </a:rPr>
              <a:t>controlled-Hamiltonian</a:t>
            </a:r>
            <a:r>
              <a:rPr lang="it-IT" sz="2400">
                <a:latin typeface="Aptos Mono"/>
              </a:rPr>
              <a:t> </a:t>
            </a:r>
            <a:r>
              <a:rPr lang="it-IT" sz="2400" err="1">
                <a:latin typeface="Aptos Mono"/>
              </a:rPr>
              <a:t>evolution</a:t>
            </a:r>
            <a:r>
              <a:rPr lang="it-IT" sz="2400">
                <a:latin typeface="Aptos Mono"/>
              </a:rPr>
              <a:t>.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Objective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Hamiltonian</a:t>
            </a:r>
            <a:r>
              <a:rPr lang="it-IT" sz="2000">
                <a:latin typeface="Aptos Mono" panose="020B0009020202020204" pitchFamily="49" charset="0"/>
              </a:rPr>
              <a:t>:</a:t>
            </a:r>
            <a:endParaRPr lang="it-IT" sz="2000">
              <a:latin typeface="Aptos Mono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Parametrized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Phase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Rotation</a:t>
            </a:r>
            <a:r>
              <a:rPr lang="it-IT" sz="2000">
                <a:latin typeface="Aptos Mono" panose="020B0009020202020204" pitchFamily="49" charset="0"/>
              </a:rPr>
              <a:t>: 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C47EB3-4D6B-D93C-F66B-399517583F05}"/>
                  </a:ext>
                </a:extLst>
              </p:cNvPr>
              <p:cNvSpPr txBox="1"/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8C47EB3-4D6B-D93C-F66B-39951758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888D41C-4284-4B02-764E-19C68AFE326C}"/>
              </a:ext>
            </a:extLst>
          </p:cNvPr>
          <p:cNvSpPr/>
          <p:nvPr/>
        </p:nvSpPr>
        <p:spPr>
          <a:xfrm>
            <a:off x="572502" y="1490039"/>
            <a:ext cx="10151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Idea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5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84BA921C-C02B-33FE-4F5E-56C3BC70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17" y="3511742"/>
            <a:ext cx="6212692" cy="2221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4AE44C5-0AE3-17CC-ABE4-42B7E0D3F45E}"/>
                  </a:ext>
                </a:extLst>
              </p:cNvPr>
              <p:cNvSpPr txBox="1"/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𝒊𝑬𝒕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4AE44C5-0AE3-17CC-ABE4-42B7E0D3F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8EA8E6FD-BE3D-CB99-0980-A19ACC28F47C}"/>
              </a:ext>
            </a:extLst>
          </p:cNvPr>
          <p:cNvCxnSpPr>
            <a:cxnSpLocks/>
          </p:cNvCxnSpPr>
          <p:nvPr/>
        </p:nvCxnSpPr>
        <p:spPr>
          <a:xfrm>
            <a:off x="8506699" y="3250552"/>
            <a:ext cx="0" cy="31350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8B78145-4DBE-6672-4719-B1700842D91B}"/>
                  </a:ext>
                </a:extLst>
              </p:cNvPr>
              <p:cNvSpPr txBox="1"/>
              <p:nvPr/>
            </p:nvSpPr>
            <p:spPr>
              <a:xfrm>
                <a:off x="7323615" y="2581802"/>
                <a:ext cx="2607666" cy="56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⟩) |</m:t>
                      </m:r>
                      <m:sSub>
                        <m:sSub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it-IT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8B78145-4DBE-6672-4719-B1700842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615" y="2581802"/>
                <a:ext cx="2607666" cy="567078"/>
              </a:xfrm>
              <a:prstGeom prst="rect">
                <a:avLst/>
              </a:prstGeom>
              <a:blipFill>
                <a:blip r:embed="rId5"/>
                <a:stretch>
                  <a:fillRect b="-10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C678D30-19C7-C840-61C9-A7F596834AAD}"/>
              </a:ext>
            </a:extLst>
          </p:cNvPr>
          <p:cNvSpPr/>
          <p:nvPr/>
        </p:nvSpPr>
        <p:spPr>
          <a:xfrm>
            <a:off x="572501" y="1490039"/>
            <a:ext cx="3602331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Preliminary </a:t>
            </a:r>
            <a:r>
              <a:rPr lang="it-IT" err="1">
                <a:latin typeface="Aptos Mono" panose="020B0009020202020204" pitchFamily="49" charset="0"/>
              </a:rPr>
              <a:t>Example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9" name="Immagine 8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A0C82BE1-609A-9A3A-A8BA-46CB9313B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9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2CFC7-2B23-673C-D61C-1759D5695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5E7B6C-7B8E-8B32-2255-7B4C02A2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DA2FD92-3DC0-89F5-2D61-A9283678BE2D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1CBDE526-A9B5-1515-12E5-7873C546EA77}"/>
              </a:ext>
            </a:extLst>
          </p:cNvPr>
          <p:cNvSpPr txBox="1"/>
          <p:nvPr/>
        </p:nvSpPr>
        <p:spPr>
          <a:xfrm>
            <a:off x="572501" y="1829145"/>
            <a:ext cx="10893997" cy="689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2400">
              <a:latin typeface="Aptos Mono"/>
            </a:endParaRPr>
          </a:p>
          <a:p>
            <a:r>
              <a:rPr lang="it-IT" sz="2400">
                <a:latin typeface="Aptos Mono"/>
              </a:rPr>
              <a:t>Exploit</a:t>
            </a:r>
            <a:r>
              <a:rPr lang="it-IT" sz="2400" b="1">
                <a:latin typeface="Aptos Mono"/>
              </a:rPr>
              <a:t>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phase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​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kickback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 </a:t>
            </a:r>
            <a:r>
              <a:rPr lang="it-IT" sz="2400">
                <a:latin typeface="Aptos Mono"/>
              </a:rPr>
              <a:t>in </a:t>
            </a:r>
            <a:r>
              <a:rPr lang="it-IT" sz="2400" err="1">
                <a:latin typeface="Aptos Mono"/>
              </a:rPr>
              <a:t>controlled-Hamiltonian</a:t>
            </a:r>
            <a:r>
              <a:rPr lang="it-IT" sz="2400">
                <a:latin typeface="Aptos Mono"/>
              </a:rPr>
              <a:t> </a:t>
            </a:r>
            <a:r>
              <a:rPr lang="it-IT" sz="2400" err="1">
                <a:latin typeface="Aptos Mono"/>
              </a:rPr>
              <a:t>evolution</a:t>
            </a:r>
            <a:r>
              <a:rPr lang="it-IT" sz="2400">
                <a:latin typeface="Aptos Mono"/>
              </a:rPr>
              <a:t>.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Objective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Hamiltonian</a:t>
            </a:r>
            <a:r>
              <a:rPr lang="it-IT" sz="2000">
                <a:latin typeface="Aptos Mono" panose="020B0009020202020204" pitchFamily="49" charset="0"/>
              </a:rPr>
              <a:t>:</a:t>
            </a:r>
            <a:endParaRPr lang="it-IT" sz="2000">
              <a:latin typeface="Aptos Mono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Parametrized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Phase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Rotation</a:t>
            </a:r>
            <a:r>
              <a:rPr lang="it-IT" sz="2000">
                <a:latin typeface="Aptos Mono" panose="020B0009020202020204" pitchFamily="49" charset="0"/>
              </a:rPr>
              <a:t>: 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F3F70A8-CAFF-1945-1D22-343D6F7801BD}"/>
                  </a:ext>
                </a:extLst>
              </p:cNvPr>
              <p:cNvSpPr txBox="1"/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F3F70A8-CAFF-1945-1D22-343D6F780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7F18878-0434-C770-F810-6C92272CC554}"/>
              </a:ext>
            </a:extLst>
          </p:cNvPr>
          <p:cNvSpPr/>
          <p:nvPr/>
        </p:nvSpPr>
        <p:spPr>
          <a:xfrm>
            <a:off x="572502" y="1490039"/>
            <a:ext cx="10151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Idea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5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78965E10-4F7B-5133-E813-53C457F70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17" y="3511742"/>
            <a:ext cx="6212692" cy="2221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BD80446-DF56-B7C4-2E57-07A1DCFF00F2}"/>
                  </a:ext>
                </a:extLst>
              </p:cNvPr>
              <p:cNvSpPr txBox="1"/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𝒊𝑬𝒕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9BD80446-DF56-B7C4-2E57-07A1DCFF0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7302844C-3021-7687-B12A-4BE596369FB1}"/>
              </a:ext>
            </a:extLst>
          </p:cNvPr>
          <p:cNvCxnSpPr>
            <a:cxnSpLocks/>
          </p:cNvCxnSpPr>
          <p:nvPr/>
        </p:nvCxnSpPr>
        <p:spPr>
          <a:xfrm>
            <a:off x="9828603" y="3148880"/>
            <a:ext cx="0" cy="31350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4857CE3-A956-2FF2-1E17-E9FAD8C92CA1}"/>
                  </a:ext>
                </a:extLst>
              </p:cNvPr>
              <p:cNvSpPr txBox="1"/>
              <p:nvPr/>
            </p:nvSpPr>
            <p:spPr>
              <a:xfrm>
                <a:off x="8300622" y="2696675"/>
                <a:ext cx="3053178" cy="5722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it-IT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⟩) |</m:t>
                      </m:r>
                      <m:sSub>
                        <m:sSub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it-IT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4857CE3-A956-2FF2-1E17-E9FAD8C92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622" y="2696675"/>
                <a:ext cx="3053178" cy="5722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9B59319-4636-EBE4-A3A9-9ACA05AB680B}"/>
              </a:ext>
            </a:extLst>
          </p:cNvPr>
          <p:cNvSpPr/>
          <p:nvPr/>
        </p:nvSpPr>
        <p:spPr>
          <a:xfrm>
            <a:off x="572501" y="1490039"/>
            <a:ext cx="3602331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Preliminary </a:t>
            </a:r>
            <a:r>
              <a:rPr lang="it-IT" err="1">
                <a:latin typeface="Aptos Mono" panose="020B0009020202020204" pitchFamily="49" charset="0"/>
              </a:rPr>
              <a:t>Example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10" name="Immagine 9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E146B4D5-77FF-1877-F10E-09DC58E94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2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CF8F2-B20D-2739-58CD-B0BC50D6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D8CBCC-CC57-C35C-297A-161DB371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C5FFEF7-650F-AE50-573B-5B7DF8D3FF2A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84759039-91B9-AA7E-5065-5C2CBFDA9198}"/>
              </a:ext>
            </a:extLst>
          </p:cNvPr>
          <p:cNvSpPr txBox="1"/>
          <p:nvPr/>
        </p:nvSpPr>
        <p:spPr>
          <a:xfrm>
            <a:off x="572501" y="1829145"/>
            <a:ext cx="10893997" cy="689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2400">
              <a:latin typeface="Aptos Mono"/>
            </a:endParaRPr>
          </a:p>
          <a:p>
            <a:r>
              <a:rPr lang="it-IT" sz="2400">
                <a:latin typeface="Aptos Mono"/>
              </a:rPr>
              <a:t>Exploit</a:t>
            </a:r>
            <a:r>
              <a:rPr lang="it-IT" sz="2400" b="1">
                <a:latin typeface="Aptos Mono"/>
              </a:rPr>
              <a:t>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phase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​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kickback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 </a:t>
            </a:r>
            <a:r>
              <a:rPr lang="it-IT" sz="2400">
                <a:latin typeface="Aptos Mono"/>
              </a:rPr>
              <a:t>in </a:t>
            </a:r>
            <a:r>
              <a:rPr lang="it-IT" sz="2400" err="1">
                <a:latin typeface="Aptos Mono"/>
              </a:rPr>
              <a:t>controlled-Hamiltonian</a:t>
            </a:r>
            <a:r>
              <a:rPr lang="it-IT" sz="2400">
                <a:latin typeface="Aptos Mono"/>
              </a:rPr>
              <a:t> </a:t>
            </a:r>
            <a:r>
              <a:rPr lang="it-IT" sz="2400" err="1">
                <a:latin typeface="Aptos Mono"/>
              </a:rPr>
              <a:t>evolution</a:t>
            </a:r>
            <a:r>
              <a:rPr lang="it-IT" sz="2400">
                <a:latin typeface="Aptos Mono"/>
              </a:rPr>
              <a:t>.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Objective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Hamiltonian</a:t>
            </a:r>
            <a:r>
              <a:rPr lang="it-IT" sz="2000">
                <a:latin typeface="Aptos Mono" panose="020B0009020202020204" pitchFamily="49" charset="0"/>
              </a:rPr>
              <a:t>:</a:t>
            </a:r>
            <a:endParaRPr lang="it-IT" sz="2000">
              <a:latin typeface="Aptos Mono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Parametrized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Phase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Rotation</a:t>
            </a:r>
            <a:r>
              <a:rPr lang="it-IT" sz="2000">
                <a:latin typeface="Aptos Mono" panose="020B0009020202020204" pitchFamily="49" charset="0"/>
              </a:rPr>
              <a:t>: 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2CB39DF-929E-8252-0DBE-5370AC9FCB57}"/>
                  </a:ext>
                </a:extLst>
              </p:cNvPr>
              <p:cNvSpPr txBox="1"/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2CB39DF-929E-8252-0DBE-5370AC9FC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4CDE305-4162-83A3-4C75-14A68B4B1F6A}"/>
              </a:ext>
            </a:extLst>
          </p:cNvPr>
          <p:cNvSpPr/>
          <p:nvPr/>
        </p:nvSpPr>
        <p:spPr>
          <a:xfrm>
            <a:off x="572502" y="1490039"/>
            <a:ext cx="10151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Idea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5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F3FB0AF9-86DA-12C1-1D44-871640F4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17" y="3511742"/>
            <a:ext cx="6212692" cy="2221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0BD7941F-EA49-223D-156F-6A26A718A2E7}"/>
                  </a:ext>
                </a:extLst>
              </p:cNvPr>
              <p:cNvSpPr txBox="1"/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𝒊𝑬𝒕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0BD7941F-EA49-223D-156F-6A26A718A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5BAF8E25-31E5-5579-2647-18FC98565CD2}"/>
              </a:ext>
            </a:extLst>
          </p:cNvPr>
          <p:cNvCxnSpPr>
            <a:cxnSpLocks/>
          </p:cNvCxnSpPr>
          <p:nvPr/>
        </p:nvCxnSpPr>
        <p:spPr>
          <a:xfrm>
            <a:off x="9828359" y="3153082"/>
            <a:ext cx="0" cy="31350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C0B0638-F4FF-385A-894F-98665B462BE4}"/>
                  </a:ext>
                </a:extLst>
              </p:cNvPr>
              <p:cNvSpPr txBox="1"/>
              <p:nvPr/>
            </p:nvSpPr>
            <p:spPr>
              <a:xfrm>
                <a:off x="9730436" y="2116446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C0B0638-F4FF-385A-894F-98665B462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436" y="2116446"/>
                <a:ext cx="3593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FF923619-D536-E2DF-C706-5D94F6B4A8E8}"/>
                  </a:ext>
                </a:extLst>
              </p:cNvPr>
              <p:cNvSpPr txBox="1"/>
              <p:nvPr/>
            </p:nvSpPr>
            <p:spPr>
              <a:xfrm>
                <a:off x="8304245" y="2699582"/>
                <a:ext cx="3053178" cy="5722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it-IT" b="1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it-IT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it-IT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⟩) |</m:t>
                      </m:r>
                      <m:sSub>
                        <m:sSub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it-IT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FF923619-D536-E2DF-C706-5D94F6B4A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5" y="2699582"/>
                <a:ext cx="3053178" cy="5722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53F69482-544E-EB8C-A9FB-B74DC408D3AE}"/>
              </a:ext>
            </a:extLst>
          </p:cNvPr>
          <p:cNvSpPr/>
          <p:nvPr/>
        </p:nvSpPr>
        <p:spPr>
          <a:xfrm rot="16200000">
            <a:off x="9760802" y="2173018"/>
            <a:ext cx="313789" cy="1045887"/>
          </a:xfrm>
          <a:prstGeom prst="rightBrace">
            <a:avLst>
              <a:gd name="adj1" fmla="val 8333"/>
              <a:gd name="adj2" fmla="val 4786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7EC228D-FFDB-CA06-1D25-5A731D5102E4}"/>
              </a:ext>
            </a:extLst>
          </p:cNvPr>
          <p:cNvSpPr/>
          <p:nvPr/>
        </p:nvSpPr>
        <p:spPr>
          <a:xfrm>
            <a:off x="572501" y="1490039"/>
            <a:ext cx="3602331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Preliminary </a:t>
            </a:r>
            <a:r>
              <a:rPr lang="it-IT" err="1">
                <a:latin typeface="Aptos Mono" panose="020B0009020202020204" pitchFamily="49" charset="0"/>
              </a:rPr>
              <a:t>Example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10" name="Immagine 9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550E430C-D21E-A624-3B46-27216004D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39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E29C7-3CC1-57FE-A0AB-862BAEB30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E71A31-3C50-29FC-EA5F-0937C4E5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10C6FB1-173F-F57F-1A37-73119CFEBEEE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DAF65A91-DCAF-AE44-2108-2CDEF0B9FA97}"/>
              </a:ext>
            </a:extLst>
          </p:cNvPr>
          <p:cNvSpPr txBox="1"/>
          <p:nvPr/>
        </p:nvSpPr>
        <p:spPr>
          <a:xfrm>
            <a:off x="572501" y="1829145"/>
            <a:ext cx="10893997" cy="689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2400">
              <a:latin typeface="Aptos Mono"/>
            </a:endParaRPr>
          </a:p>
          <a:p>
            <a:r>
              <a:rPr lang="it-IT" sz="2400">
                <a:latin typeface="Aptos Mono"/>
              </a:rPr>
              <a:t>Exploit</a:t>
            </a:r>
            <a:r>
              <a:rPr lang="it-IT" sz="2400" b="1">
                <a:latin typeface="Aptos Mono"/>
              </a:rPr>
              <a:t>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phase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​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kickback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 </a:t>
            </a:r>
            <a:r>
              <a:rPr lang="it-IT" sz="2400">
                <a:latin typeface="Aptos Mono"/>
              </a:rPr>
              <a:t>in </a:t>
            </a:r>
            <a:r>
              <a:rPr lang="it-IT" sz="2400" err="1">
                <a:latin typeface="Aptos Mono"/>
              </a:rPr>
              <a:t>controlled-Hamiltonian</a:t>
            </a:r>
            <a:r>
              <a:rPr lang="it-IT" sz="2400">
                <a:latin typeface="Aptos Mono"/>
              </a:rPr>
              <a:t> </a:t>
            </a:r>
            <a:r>
              <a:rPr lang="it-IT" sz="2400" err="1">
                <a:latin typeface="Aptos Mono"/>
              </a:rPr>
              <a:t>evolution</a:t>
            </a:r>
            <a:r>
              <a:rPr lang="it-IT" sz="2400">
                <a:latin typeface="Aptos Mono"/>
              </a:rPr>
              <a:t>.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Objective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Hamiltonian</a:t>
            </a:r>
            <a:r>
              <a:rPr lang="it-IT" sz="2000">
                <a:latin typeface="Aptos Mono" panose="020B0009020202020204" pitchFamily="49" charset="0"/>
              </a:rPr>
              <a:t>:</a:t>
            </a:r>
            <a:endParaRPr lang="it-IT" sz="2000">
              <a:latin typeface="Aptos Mono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Parametrized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Phase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Rotation</a:t>
            </a:r>
            <a:r>
              <a:rPr lang="it-IT" sz="2000">
                <a:latin typeface="Aptos Mono" panose="020B0009020202020204" pitchFamily="49" charset="0"/>
              </a:rPr>
              <a:t>: 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A0128BD-45F1-B8A5-A7A2-84A304AAB03F}"/>
                  </a:ext>
                </a:extLst>
              </p:cNvPr>
              <p:cNvSpPr txBox="1"/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A0128BD-45F1-B8A5-A7A2-84A304AAB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4E94254-3966-B78D-F82C-0687F52C4C59}"/>
              </a:ext>
            </a:extLst>
          </p:cNvPr>
          <p:cNvSpPr/>
          <p:nvPr/>
        </p:nvSpPr>
        <p:spPr>
          <a:xfrm>
            <a:off x="572502" y="1490039"/>
            <a:ext cx="10151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Idea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5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DC6703E0-3129-3BE7-5657-D71897DF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17" y="3511742"/>
            <a:ext cx="6212692" cy="2221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5CD45A1-830E-23C8-6F5F-49B38E5D88E4}"/>
                  </a:ext>
                </a:extLst>
              </p:cNvPr>
              <p:cNvSpPr txBox="1"/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𝒊𝑬𝒕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5CD45A1-830E-23C8-6F5F-49B38E5D8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32E0A3A7-EB2B-ABC4-ABB9-E6F10AC2D4BE}"/>
              </a:ext>
            </a:extLst>
          </p:cNvPr>
          <p:cNvCxnSpPr>
            <a:cxnSpLocks/>
          </p:cNvCxnSpPr>
          <p:nvPr/>
        </p:nvCxnSpPr>
        <p:spPr>
          <a:xfrm>
            <a:off x="10673429" y="3168672"/>
            <a:ext cx="0" cy="31350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8BD2AAB-C235-6D35-86CF-768B3042EE6E}"/>
                  </a:ext>
                </a:extLst>
              </p:cNvPr>
              <p:cNvSpPr txBox="1"/>
              <p:nvPr/>
            </p:nvSpPr>
            <p:spPr>
              <a:xfrm>
                <a:off x="9146840" y="2704029"/>
                <a:ext cx="30531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 |</m:t>
                      </m:r>
                      <m:sSub>
                        <m:sSub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it-IT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8BD2AAB-C235-6D35-86CF-768B3042E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840" y="2704029"/>
                <a:ext cx="3053178" cy="276999"/>
              </a:xfrm>
              <a:prstGeom prst="rect">
                <a:avLst/>
              </a:prstGeom>
              <a:blipFill>
                <a:blip r:embed="rId5"/>
                <a:stretch>
                  <a:fillRect t="-4444" b="-3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1567D9E-B004-BFE6-956E-1DA74084D3AC}"/>
              </a:ext>
            </a:extLst>
          </p:cNvPr>
          <p:cNvSpPr/>
          <p:nvPr/>
        </p:nvSpPr>
        <p:spPr>
          <a:xfrm>
            <a:off x="572501" y="1490039"/>
            <a:ext cx="3602331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Preliminary </a:t>
            </a:r>
            <a:r>
              <a:rPr lang="it-IT" err="1">
                <a:latin typeface="Aptos Mono" panose="020B0009020202020204" pitchFamily="49" charset="0"/>
              </a:rPr>
              <a:t>Example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10" name="Immagine 9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1EDBBF8C-65BD-14E5-60A0-BC7C5E0FE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1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AB7DC-10AB-D31E-F681-72826B89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8B5904-761E-13FF-8262-C917AD79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16ECC6AA-873E-4CF7-2EF4-AF3FBED2E237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502AF6EA-BA76-0EBC-D509-22A59887D478}"/>
              </a:ext>
            </a:extLst>
          </p:cNvPr>
          <p:cNvSpPr txBox="1"/>
          <p:nvPr/>
        </p:nvSpPr>
        <p:spPr>
          <a:xfrm>
            <a:off x="572501" y="1829145"/>
            <a:ext cx="10893997" cy="689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2400">
              <a:latin typeface="Aptos Mono"/>
            </a:endParaRPr>
          </a:p>
          <a:p>
            <a:r>
              <a:rPr lang="it-IT" sz="2400">
                <a:latin typeface="Aptos Mono"/>
              </a:rPr>
              <a:t>Exploit</a:t>
            </a:r>
            <a:r>
              <a:rPr lang="it-IT" sz="2400" b="1">
                <a:latin typeface="Aptos Mono"/>
              </a:rPr>
              <a:t>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phase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​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kickback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 </a:t>
            </a:r>
            <a:r>
              <a:rPr lang="it-IT" sz="2400">
                <a:latin typeface="Aptos Mono"/>
              </a:rPr>
              <a:t>in </a:t>
            </a:r>
            <a:r>
              <a:rPr lang="it-IT" sz="2400" err="1">
                <a:latin typeface="Aptos Mono"/>
              </a:rPr>
              <a:t>controlled-Hamiltonian</a:t>
            </a:r>
            <a:r>
              <a:rPr lang="it-IT" sz="2400">
                <a:latin typeface="Aptos Mono"/>
              </a:rPr>
              <a:t> </a:t>
            </a:r>
            <a:r>
              <a:rPr lang="it-IT" sz="2400" err="1">
                <a:latin typeface="Aptos Mono"/>
              </a:rPr>
              <a:t>evolution</a:t>
            </a:r>
            <a:r>
              <a:rPr lang="it-IT" sz="2400">
                <a:latin typeface="Aptos Mono"/>
              </a:rPr>
              <a:t>.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Objective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Hamiltonian</a:t>
            </a:r>
            <a:r>
              <a:rPr lang="it-IT" sz="2000">
                <a:latin typeface="Aptos Mono" panose="020B0009020202020204" pitchFamily="49" charset="0"/>
              </a:rPr>
              <a:t>:</a:t>
            </a:r>
            <a:endParaRPr lang="it-IT" sz="2000">
              <a:latin typeface="Aptos Mono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Parametrized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Phase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Rotation</a:t>
            </a:r>
            <a:r>
              <a:rPr lang="it-IT" sz="2000">
                <a:latin typeface="Aptos Mono" panose="020B0009020202020204" pitchFamily="49" charset="0"/>
              </a:rPr>
              <a:t>: 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04F73F-D01C-21D4-4B85-D1FB5A818A10}"/>
                  </a:ext>
                </a:extLst>
              </p:cNvPr>
              <p:cNvSpPr txBox="1"/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04F73F-D01C-21D4-4B85-D1FB5A818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26E0943-73B3-765D-9451-595A96363B16}"/>
              </a:ext>
            </a:extLst>
          </p:cNvPr>
          <p:cNvSpPr/>
          <p:nvPr/>
        </p:nvSpPr>
        <p:spPr>
          <a:xfrm>
            <a:off x="572502" y="1490039"/>
            <a:ext cx="10151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Idea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5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80755408-F780-22DC-8AC4-954F863D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17" y="3511742"/>
            <a:ext cx="6212692" cy="2221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E72F9E0-9F5A-74D2-2DA9-C31F34AEC7E7}"/>
                  </a:ext>
                </a:extLst>
              </p:cNvPr>
              <p:cNvSpPr txBox="1"/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𝒊𝑬𝒕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E72F9E0-9F5A-74D2-2DA9-C31F34AEC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1A71F22-D516-D7B0-5EC1-02208435AF2C}"/>
                  </a:ext>
                </a:extLst>
              </p:cNvPr>
              <p:cNvSpPr txBox="1"/>
              <p:nvPr/>
            </p:nvSpPr>
            <p:spPr>
              <a:xfrm>
                <a:off x="10269962" y="3531620"/>
                <a:ext cx="30531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it-IT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51A71F22-D516-D7B0-5EC1-02208435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962" y="3531620"/>
                <a:ext cx="305317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34A5DF7-1E99-8A18-E7DF-06488FAFA4EF}"/>
              </a:ext>
            </a:extLst>
          </p:cNvPr>
          <p:cNvSpPr/>
          <p:nvPr/>
        </p:nvSpPr>
        <p:spPr>
          <a:xfrm>
            <a:off x="572501" y="1490039"/>
            <a:ext cx="3602331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Preliminary </a:t>
            </a:r>
            <a:r>
              <a:rPr lang="it-IT" err="1">
                <a:latin typeface="Aptos Mono" panose="020B0009020202020204" pitchFamily="49" charset="0"/>
              </a:rPr>
              <a:t>Example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11" name="Immagine 10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101B9B2C-72DC-E903-993E-090B54567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7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ADD4A-CBE4-6CD4-2CA2-03CEEDEB3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8E47ED-3733-C4B7-9D41-BCF03E3E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A4EE61F-A0C1-E5E0-E74B-95B12AA19640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schermata, diagramma, testo, linea&#10;&#10;Il contenuto generato dall'IA potrebbe non essere corretto.">
            <a:extLst>
              <a:ext uri="{FF2B5EF4-FFF2-40B4-BE49-F238E27FC236}">
                <a16:creationId xmlns:a16="http://schemas.microsoft.com/office/drawing/2014/main" id="{31D8ECE7-E8FD-E553-00F3-450EEFEA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30" y="2963064"/>
            <a:ext cx="8786741" cy="3159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1C03A2B-5E28-AF2E-2C06-03A52C3AE159}"/>
                  </a:ext>
                </a:extLst>
              </p:cNvPr>
              <p:cNvSpPr txBox="1"/>
              <p:nvPr/>
            </p:nvSpPr>
            <p:spPr>
              <a:xfrm>
                <a:off x="500837" y="2008573"/>
                <a:ext cx="10948062" cy="713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it-IT" sz="2000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2000">
                    <a:latin typeface="Aptos Mono" panose="020B0009020202020204" pitchFamily="49" charset="0"/>
                  </a:rPr>
                  <a:t>More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ancillas</a:t>
                </a:r>
                <a:r>
                  <a:rPr lang="it-IT" sz="2000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</a:t>
                </a:r>
                <a:r>
                  <a:rPr lang="it-IT" sz="2000">
                    <a:latin typeface="Aptos Mono" panose="020B0009020202020204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) with </a:t>
                </a:r>
                <a:r>
                  <a:rPr lang="it-IT" sz="2000" err="1">
                    <a:latin typeface="Aptos Mono" panose="020B0009020202020204" pitchFamily="49" charset="0"/>
                  </a:rPr>
                  <a:t>different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time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parameters</a:t>
                </a: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endParaRPr lang="it-IT" sz="200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1C03A2B-5E28-AF2E-2C06-03A52C3AE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37" y="2008573"/>
                <a:ext cx="10948062" cy="713144"/>
              </a:xfrm>
              <a:prstGeom prst="rect">
                <a:avLst/>
              </a:prstGeom>
              <a:blipFill>
                <a:blip r:embed="rId3"/>
                <a:stretch>
                  <a:fillRect l="-501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420A3CD-5E6B-1418-E18D-38C5185944D0}"/>
                  </a:ext>
                </a:extLst>
              </p:cNvPr>
              <p:cNvSpPr txBox="1"/>
              <p:nvPr/>
            </p:nvSpPr>
            <p:spPr>
              <a:xfrm>
                <a:off x="9014759" y="3825626"/>
                <a:ext cx="21341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420A3CD-5E6B-1418-E18D-38C51859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759" y="3825626"/>
                <a:ext cx="2134198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EDC27E7-4660-CD9A-0B01-A580D0BE20DE}"/>
              </a:ext>
            </a:extLst>
          </p:cNvPr>
          <p:cNvSpPr/>
          <p:nvPr/>
        </p:nvSpPr>
        <p:spPr>
          <a:xfrm>
            <a:off x="572502" y="1490039"/>
            <a:ext cx="10151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Idea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6BDF0C9-17B3-2C16-748B-BD037B9FCE96}"/>
              </a:ext>
            </a:extLst>
          </p:cNvPr>
          <p:cNvSpPr/>
          <p:nvPr/>
        </p:nvSpPr>
        <p:spPr>
          <a:xfrm>
            <a:off x="572501" y="1490039"/>
            <a:ext cx="3602331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Preliminary </a:t>
            </a:r>
            <a:r>
              <a:rPr lang="it-IT" err="1">
                <a:latin typeface="Aptos Mono" panose="020B0009020202020204" pitchFamily="49" charset="0"/>
              </a:rPr>
              <a:t>Example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EF1A04A-872B-5275-EBF7-EE4D78C52443}"/>
              </a:ext>
            </a:extLst>
          </p:cNvPr>
          <p:cNvSpPr/>
          <p:nvPr/>
        </p:nvSpPr>
        <p:spPr>
          <a:xfrm>
            <a:off x="591269" y="5913005"/>
            <a:ext cx="781952" cy="443345"/>
          </a:xfrm>
          <a:prstGeom prst="rect">
            <a:avLst/>
          </a:prstGeom>
          <a:solidFill>
            <a:schemeClr val="lt1">
              <a:alpha val="70161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26D24FB1-6B26-798F-68D5-D97B8C878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8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E418A-9E37-5BBE-FB73-4FD333B7A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1CF74C-1DE7-161A-74BC-24ACFCF5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4CCE79A-2E3E-DAC3-A740-CEE5FDAB2D7A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schermata, diagramma, testo, linea&#10;&#10;Il contenuto generato dall'IA potrebbe non essere corretto.">
            <a:extLst>
              <a:ext uri="{FF2B5EF4-FFF2-40B4-BE49-F238E27FC236}">
                <a16:creationId xmlns:a16="http://schemas.microsoft.com/office/drawing/2014/main" id="{BC5B0889-684A-EA27-6A62-B6BD24C12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30" y="2963064"/>
            <a:ext cx="8786741" cy="3159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EF7C6E2-1C09-6D05-CE57-525BDDB9178B}"/>
                  </a:ext>
                </a:extLst>
              </p:cNvPr>
              <p:cNvSpPr txBox="1"/>
              <p:nvPr/>
            </p:nvSpPr>
            <p:spPr>
              <a:xfrm>
                <a:off x="500837" y="2008573"/>
                <a:ext cx="10948062" cy="713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it-IT" sz="2000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2000">
                    <a:latin typeface="Aptos Mono" panose="020B0009020202020204" pitchFamily="49" charset="0"/>
                  </a:rPr>
                  <a:t>More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ancillas</a:t>
                </a:r>
                <a:r>
                  <a:rPr lang="it-IT" sz="2000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</a:t>
                </a:r>
                <a:r>
                  <a:rPr lang="it-IT" sz="2000">
                    <a:latin typeface="Aptos Mono" panose="020B0009020202020204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) with </a:t>
                </a:r>
                <a:r>
                  <a:rPr lang="it-IT" sz="2000" err="1">
                    <a:latin typeface="Aptos Mono" panose="020B0009020202020204" pitchFamily="49" charset="0"/>
                  </a:rPr>
                  <a:t>different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time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parameters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endParaRPr lang="it-IT" sz="200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EF7C6E2-1C09-6D05-CE57-525BDDB91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37" y="2008573"/>
                <a:ext cx="10948062" cy="713144"/>
              </a:xfrm>
              <a:prstGeom prst="rect">
                <a:avLst/>
              </a:prstGeom>
              <a:blipFill>
                <a:blip r:embed="rId3"/>
                <a:stretch>
                  <a:fillRect l="-501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o 7">
            <a:extLst>
              <a:ext uri="{FF2B5EF4-FFF2-40B4-BE49-F238E27FC236}">
                <a16:creationId xmlns:a16="http://schemas.microsoft.com/office/drawing/2014/main" id="{6F15A876-D573-33B2-ABF2-B958869A2F84}"/>
              </a:ext>
            </a:extLst>
          </p:cNvPr>
          <p:cNvGrpSpPr/>
          <p:nvPr/>
        </p:nvGrpSpPr>
        <p:grpSpPr>
          <a:xfrm>
            <a:off x="2298700" y="2963064"/>
            <a:ext cx="2832100" cy="2897986"/>
            <a:chOff x="2298700" y="2963064"/>
            <a:chExt cx="2832100" cy="289798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C255A9E7-C2FA-6DF9-0FF1-AAC1D0CCFFA6}"/>
                </a:ext>
              </a:extLst>
            </p:cNvPr>
            <p:cNvSpPr/>
            <p:nvPr/>
          </p:nvSpPr>
          <p:spPr>
            <a:xfrm>
              <a:off x="4241800" y="2963064"/>
              <a:ext cx="889000" cy="618336"/>
            </a:xfrm>
            <a:prstGeom prst="roundRect">
              <a:avLst/>
            </a:prstGeom>
            <a:solidFill>
              <a:srgbClr val="C00000">
                <a:alpha val="32000"/>
              </a:srgbClr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575D9152-3C47-4FF4-9B2A-2FC099DEC72B}"/>
                </a:ext>
              </a:extLst>
            </p:cNvPr>
            <p:cNvSpPr/>
            <p:nvPr/>
          </p:nvSpPr>
          <p:spPr>
            <a:xfrm>
              <a:off x="2298700" y="5242714"/>
              <a:ext cx="889000" cy="618336"/>
            </a:xfrm>
            <a:prstGeom prst="roundRect">
              <a:avLst/>
            </a:prstGeom>
            <a:solidFill>
              <a:srgbClr val="C00000">
                <a:alpha val="32000"/>
              </a:srgbClr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EC473F-5273-2CCD-3090-1AD3153FDFCA}"/>
              </a:ext>
            </a:extLst>
          </p:cNvPr>
          <p:cNvSpPr/>
          <p:nvPr/>
        </p:nvSpPr>
        <p:spPr>
          <a:xfrm>
            <a:off x="572502" y="1490039"/>
            <a:ext cx="10151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Idea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2A51CB4-819E-49B1-DF16-73A2D1C9B874}"/>
              </a:ext>
            </a:extLst>
          </p:cNvPr>
          <p:cNvSpPr/>
          <p:nvPr/>
        </p:nvSpPr>
        <p:spPr>
          <a:xfrm>
            <a:off x="572501" y="1490039"/>
            <a:ext cx="3602331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Preliminary </a:t>
            </a:r>
            <a:r>
              <a:rPr lang="it-IT" err="1">
                <a:latin typeface="Aptos Mono" panose="020B0009020202020204" pitchFamily="49" charset="0"/>
              </a:rPr>
              <a:t>Example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EC90795-3D90-8493-9DCA-63238DF2AF4D}"/>
              </a:ext>
            </a:extLst>
          </p:cNvPr>
          <p:cNvSpPr/>
          <p:nvPr/>
        </p:nvSpPr>
        <p:spPr>
          <a:xfrm>
            <a:off x="5248564" y="3479514"/>
            <a:ext cx="889000" cy="618336"/>
          </a:xfrm>
          <a:prstGeom prst="roundRect">
            <a:avLst/>
          </a:prstGeom>
          <a:solidFill>
            <a:srgbClr val="C00000">
              <a:alpha val="32000"/>
            </a:srgb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6DD2022B-AF48-72A5-D650-E828BFD1B086}"/>
              </a:ext>
            </a:extLst>
          </p:cNvPr>
          <p:cNvSpPr/>
          <p:nvPr/>
        </p:nvSpPr>
        <p:spPr>
          <a:xfrm>
            <a:off x="7072746" y="4482446"/>
            <a:ext cx="889000" cy="618336"/>
          </a:xfrm>
          <a:prstGeom prst="roundRect">
            <a:avLst/>
          </a:prstGeom>
          <a:solidFill>
            <a:srgbClr val="C00000">
              <a:alpha val="32000"/>
            </a:srgb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E60FCC0-BE61-2428-5CFA-8E6E7FCD3082}"/>
                  </a:ext>
                </a:extLst>
              </p:cNvPr>
              <p:cNvSpPr txBox="1"/>
              <p:nvPr/>
            </p:nvSpPr>
            <p:spPr>
              <a:xfrm>
                <a:off x="9655932" y="2809522"/>
                <a:ext cx="1734815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t-IT" b="1">
                    <a:solidFill>
                      <a:srgbClr val="FF0000"/>
                    </a:solidFill>
                    <a:latin typeface="Aptos Mono" panose="020B00090202020202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it-IT" b="1">
                    <a:solidFill>
                      <a:srgbClr val="FF0000"/>
                    </a:solidFill>
                    <a:latin typeface="Aptos Mono" panose="020B0009020202020204" pitchFamily="49" charset="0"/>
                  </a:rPr>
                  <a:t> unknown! 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7E60FCC0-BE61-2428-5CFA-8E6E7FCD3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932" y="2809522"/>
                <a:ext cx="1734815" cy="669992"/>
              </a:xfrm>
              <a:prstGeom prst="rect">
                <a:avLst/>
              </a:prstGeom>
              <a:blipFill>
                <a:blip r:embed="rId4"/>
                <a:stretch>
                  <a:fillRect t="-181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>
            <a:extLst>
              <a:ext uri="{FF2B5EF4-FFF2-40B4-BE49-F238E27FC236}">
                <a16:creationId xmlns:a16="http://schemas.microsoft.com/office/drawing/2014/main" id="{EAE3B42D-5B93-A8D4-ECAB-7AA1483C7421}"/>
              </a:ext>
            </a:extLst>
          </p:cNvPr>
          <p:cNvSpPr/>
          <p:nvPr/>
        </p:nvSpPr>
        <p:spPr>
          <a:xfrm>
            <a:off x="591269" y="5913005"/>
            <a:ext cx="781952" cy="443345"/>
          </a:xfrm>
          <a:prstGeom prst="rect">
            <a:avLst/>
          </a:prstGeom>
          <a:solidFill>
            <a:schemeClr val="lt1">
              <a:alpha val="70161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giù 17">
            <a:extLst>
              <a:ext uri="{FF2B5EF4-FFF2-40B4-BE49-F238E27FC236}">
                <a16:creationId xmlns:a16="http://schemas.microsoft.com/office/drawing/2014/main" id="{5CC6C7FA-E15B-7489-83ED-F16A4EF71AC2}"/>
              </a:ext>
            </a:extLst>
          </p:cNvPr>
          <p:cNvSpPr/>
          <p:nvPr/>
        </p:nvSpPr>
        <p:spPr>
          <a:xfrm>
            <a:off x="10395599" y="3450150"/>
            <a:ext cx="193963" cy="12954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56E635B-6FB3-626A-3013-A4FAD06926C0}"/>
              </a:ext>
            </a:extLst>
          </p:cNvPr>
          <p:cNvSpPr txBox="1"/>
          <p:nvPr/>
        </p:nvSpPr>
        <p:spPr>
          <a:xfrm>
            <a:off x="9527777" y="4810101"/>
            <a:ext cx="199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FF0000"/>
                </a:solidFill>
                <a:latin typeface="Aptos Mono" panose="020B0009020202020204" pitchFamily="49" charset="0"/>
              </a:rPr>
              <a:t>RODEO </a:t>
            </a:r>
            <a:r>
              <a:rPr lang="it-IT" b="1" err="1">
                <a:solidFill>
                  <a:srgbClr val="FF0000"/>
                </a:solidFill>
                <a:latin typeface="Aptos Mono" panose="020B0009020202020204" pitchFamily="49" charset="0"/>
              </a:rPr>
              <a:t>solves</a:t>
            </a:r>
            <a:r>
              <a:rPr lang="it-IT" b="1">
                <a:solidFill>
                  <a:srgbClr val="FF0000"/>
                </a:solidFill>
                <a:latin typeface="Aptos Mono" panose="020B0009020202020204" pitchFamily="49" charset="0"/>
              </a:rPr>
              <a:t> </a:t>
            </a:r>
            <a:r>
              <a:rPr lang="it-IT" b="1" err="1">
                <a:solidFill>
                  <a:srgbClr val="FF0000"/>
                </a:solidFill>
                <a:latin typeface="Aptos Mono" panose="020B0009020202020204" pitchFamily="49" charset="0"/>
              </a:rPr>
              <a:t>both</a:t>
            </a:r>
            <a:r>
              <a:rPr lang="it-IT" b="1">
                <a:solidFill>
                  <a:srgbClr val="FF0000"/>
                </a:solidFill>
                <a:latin typeface="Aptos Mono" panose="020B0009020202020204" pitchFamily="49" charset="0"/>
              </a:rPr>
              <a:t> </a:t>
            </a:r>
            <a:r>
              <a:rPr lang="it-IT" b="1" err="1">
                <a:solidFill>
                  <a:srgbClr val="FF0000"/>
                </a:solidFill>
                <a:latin typeface="Aptos Mono" panose="020B0009020202020204" pitchFamily="49" charset="0"/>
              </a:rPr>
              <a:t>issues</a:t>
            </a:r>
            <a:endParaRPr lang="it-IT" b="1">
              <a:solidFill>
                <a:srgbClr val="FF0000"/>
              </a:solidFill>
              <a:latin typeface="Aptos Mono" panose="020B0009020202020204" pitchFamily="49" charset="0"/>
            </a:endParaRPr>
          </a:p>
        </p:txBody>
      </p:sp>
      <p:pic>
        <p:nvPicPr>
          <p:cNvPr id="3" name="Immagine 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8952C565-CC9C-669B-F9A9-17908379C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5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E23EC-0C12-448D-7D69-98ABA165F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2E7E6F-14E1-D8A3-47F3-9B8816D7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90EEF4-EDAD-0D10-1D4F-C487CA570F64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schermata, diagramma, testo, linea&#10;&#10;Il contenuto generato dall'IA potrebbe non essere corretto.">
            <a:extLst>
              <a:ext uri="{FF2B5EF4-FFF2-40B4-BE49-F238E27FC236}">
                <a16:creationId xmlns:a16="http://schemas.microsoft.com/office/drawing/2014/main" id="{D7B8D757-22C2-91B1-4277-EEF66A97F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30" y="2963064"/>
            <a:ext cx="8786741" cy="3159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B936AD8-8B69-EC9D-EEDE-08ED4AAA6129}"/>
                  </a:ext>
                </a:extLst>
              </p:cNvPr>
              <p:cNvSpPr txBox="1"/>
              <p:nvPr/>
            </p:nvSpPr>
            <p:spPr>
              <a:xfrm>
                <a:off x="500837" y="2008573"/>
                <a:ext cx="10948062" cy="713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it-IT" sz="2000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2000">
                    <a:latin typeface="Aptos Mono" panose="020B0009020202020204" pitchFamily="49" charset="0"/>
                  </a:rPr>
                  <a:t>More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ancillas</a:t>
                </a:r>
                <a:r>
                  <a:rPr lang="it-IT" sz="2000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</a:t>
                </a:r>
                <a:r>
                  <a:rPr lang="it-IT" sz="2000">
                    <a:latin typeface="Aptos Mono" panose="020B0009020202020204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) with </a:t>
                </a:r>
                <a:r>
                  <a:rPr lang="it-IT" sz="2000" err="1">
                    <a:latin typeface="Aptos Mono" panose="020B0009020202020204" pitchFamily="49" charset="0"/>
                  </a:rPr>
                  <a:t>different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time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parameters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endParaRPr lang="it-IT" sz="200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B936AD8-8B69-EC9D-EEDE-08ED4AAA6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37" y="2008573"/>
                <a:ext cx="10948062" cy="713144"/>
              </a:xfrm>
              <a:prstGeom prst="rect">
                <a:avLst/>
              </a:prstGeom>
              <a:blipFill>
                <a:blip r:embed="rId3"/>
                <a:stretch>
                  <a:fillRect l="-501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A7FF8C0-9002-78F8-FBEE-F0C54F12384D}"/>
              </a:ext>
            </a:extLst>
          </p:cNvPr>
          <p:cNvSpPr/>
          <p:nvPr/>
        </p:nvSpPr>
        <p:spPr>
          <a:xfrm>
            <a:off x="4241800" y="2963064"/>
            <a:ext cx="889000" cy="618336"/>
          </a:xfrm>
          <a:prstGeom prst="roundRect">
            <a:avLst/>
          </a:prstGeom>
          <a:solidFill>
            <a:srgbClr val="C00000">
              <a:alpha val="32000"/>
            </a:srgb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E917D61-9A16-D1C6-CF4B-28BE083C60FD}"/>
              </a:ext>
            </a:extLst>
          </p:cNvPr>
          <p:cNvSpPr/>
          <p:nvPr/>
        </p:nvSpPr>
        <p:spPr>
          <a:xfrm>
            <a:off x="572502" y="1490039"/>
            <a:ext cx="10151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Idea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4BDB1A4-994F-50A8-E6D9-86F7ECF85241}"/>
              </a:ext>
            </a:extLst>
          </p:cNvPr>
          <p:cNvSpPr/>
          <p:nvPr/>
        </p:nvSpPr>
        <p:spPr>
          <a:xfrm>
            <a:off x="572501" y="1490039"/>
            <a:ext cx="3602331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Preliminary </a:t>
            </a:r>
            <a:r>
              <a:rPr lang="it-IT" err="1">
                <a:latin typeface="Aptos Mono" panose="020B0009020202020204" pitchFamily="49" charset="0"/>
              </a:rPr>
              <a:t>Example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C3D6F19-238C-EB6D-CCC2-671C35F7CEFF}"/>
              </a:ext>
            </a:extLst>
          </p:cNvPr>
          <p:cNvSpPr/>
          <p:nvPr/>
        </p:nvSpPr>
        <p:spPr>
          <a:xfrm>
            <a:off x="5248564" y="3479514"/>
            <a:ext cx="889000" cy="618336"/>
          </a:xfrm>
          <a:prstGeom prst="roundRect">
            <a:avLst/>
          </a:prstGeom>
          <a:solidFill>
            <a:srgbClr val="C00000">
              <a:alpha val="32000"/>
            </a:srgb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2C42ED66-C774-7EB4-4EE7-3E7E6BE6DAEE}"/>
              </a:ext>
            </a:extLst>
          </p:cNvPr>
          <p:cNvSpPr/>
          <p:nvPr/>
        </p:nvSpPr>
        <p:spPr>
          <a:xfrm>
            <a:off x="7072746" y="4482446"/>
            <a:ext cx="889000" cy="618336"/>
          </a:xfrm>
          <a:prstGeom prst="roundRect">
            <a:avLst/>
          </a:prstGeom>
          <a:solidFill>
            <a:srgbClr val="C00000">
              <a:alpha val="32000"/>
            </a:srgb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BA35FB46-8279-1222-D26E-4CC0ADCA37B3}"/>
                  </a:ext>
                </a:extLst>
              </p:cNvPr>
              <p:cNvSpPr txBox="1"/>
              <p:nvPr/>
            </p:nvSpPr>
            <p:spPr>
              <a:xfrm>
                <a:off x="9576684" y="2991900"/>
                <a:ext cx="1873501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t-IT" b="1">
                    <a:solidFill>
                      <a:srgbClr val="FF0000"/>
                    </a:solidFill>
                    <a:latin typeface="Aptos Mono" panose="020B0009020202020204" pitchFamily="49" charset="0"/>
                  </a:rPr>
                  <a:t> unknown! 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BA35FB46-8279-1222-D26E-4CC0ADCA3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84" y="2991900"/>
                <a:ext cx="1873501" cy="392993"/>
              </a:xfrm>
              <a:prstGeom prst="rect">
                <a:avLst/>
              </a:prstGeom>
              <a:blipFill>
                <a:blip r:embed="rId4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>
            <a:extLst>
              <a:ext uri="{FF2B5EF4-FFF2-40B4-BE49-F238E27FC236}">
                <a16:creationId xmlns:a16="http://schemas.microsoft.com/office/drawing/2014/main" id="{57BF261E-8CA7-A97C-27D7-7F2B879C2EF3}"/>
              </a:ext>
            </a:extLst>
          </p:cNvPr>
          <p:cNvSpPr/>
          <p:nvPr/>
        </p:nvSpPr>
        <p:spPr>
          <a:xfrm>
            <a:off x="591269" y="5913005"/>
            <a:ext cx="781952" cy="443345"/>
          </a:xfrm>
          <a:prstGeom prst="rect">
            <a:avLst/>
          </a:prstGeom>
          <a:solidFill>
            <a:schemeClr val="lt1">
              <a:alpha val="70161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giù 17">
            <a:extLst>
              <a:ext uri="{FF2B5EF4-FFF2-40B4-BE49-F238E27FC236}">
                <a16:creationId xmlns:a16="http://schemas.microsoft.com/office/drawing/2014/main" id="{7DB612B6-A415-37A5-1D55-1FE65587466D}"/>
              </a:ext>
            </a:extLst>
          </p:cNvPr>
          <p:cNvSpPr/>
          <p:nvPr/>
        </p:nvSpPr>
        <p:spPr>
          <a:xfrm>
            <a:off x="10395594" y="3450150"/>
            <a:ext cx="193963" cy="12954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487A88E-A3B7-43AD-896E-F6CCABCD0164}"/>
                  </a:ext>
                </a:extLst>
              </p:cNvPr>
              <p:cNvSpPr txBox="1"/>
              <p:nvPr/>
            </p:nvSpPr>
            <p:spPr>
              <a:xfrm>
                <a:off x="9421467" y="4757415"/>
                <a:ext cx="2110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>
                    <a:solidFill>
                      <a:srgbClr val="FF0000"/>
                    </a:solidFill>
                    <a:latin typeface="Aptos Mono" panose="020B0009020202020204" pitchFamily="49" charset="0"/>
                  </a:rPr>
                  <a:t>RODEO </a:t>
                </a:r>
                <a:r>
                  <a:rPr lang="it-IT" b="1" err="1">
                    <a:solidFill>
                      <a:srgbClr val="FF0000"/>
                    </a:solidFill>
                    <a:latin typeface="Aptos Mono" panose="020B0009020202020204" pitchFamily="49" charset="0"/>
                  </a:rPr>
                  <a:t>finds</a:t>
                </a:r>
                <a:r>
                  <a:rPr lang="it-IT" b="1">
                    <a:solidFill>
                      <a:srgbClr val="FF0000"/>
                    </a:solidFill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it-IT" b="1">
                    <a:solidFill>
                      <a:srgbClr val="FF0000"/>
                    </a:solidFill>
                    <a:latin typeface="Aptos Mono" panose="020B000902020202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487A88E-A3B7-43AD-896E-F6CCABCD0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467" y="4757415"/>
                <a:ext cx="211004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5EABC3-EE89-CF66-6CFC-F201F478C907}"/>
              </a:ext>
            </a:extLst>
          </p:cNvPr>
          <p:cNvSpPr txBox="1"/>
          <p:nvPr/>
        </p:nvSpPr>
        <p:spPr>
          <a:xfrm>
            <a:off x="10626503" y="3788682"/>
            <a:ext cx="130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rgbClr val="FF0000"/>
                </a:solidFill>
                <a:latin typeface="Aptos Mono" panose="020B0009020202020204" pitchFamily="49" charset="0"/>
              </a:rPr>
              <a:t>Our</a:t>
            </a:r>
            <a:r>
              <a:rPr lang="it-IT">
                <a:solidFill>
                  <a:srgbClr val="FF0000"/>
                </a:solidFill>
                <a:latin typeface="Aptos Mono" panose="020B0009020202020204" pitchFamily="49" charset="0"/>
              </a:rPr>
              <a:t>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BF81E5C-7037-B4D0-B892-44095EB1C994}"/>
                  </a:ext>
                </a:extLst>
              </p:cNvPr>
              <p:cNvSpPr txBox="1"/>
              <p:nvPr/>
            </p:nvSpPr>
            <p:spPr>
              <a:xfrm>
                <a:off x="2265463" y="5440218"/>
                <a:ext cx="216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it-IT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BF81E5C-7037-B4D0-B892-44095EB1C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463" y="5440218"/>
                <a:ext cx="216406" cy="276999"/>
              </a:xfrm>
              <a:prstGeom prst="rect">
                <a:avLst/>
              </a:prstGeom>
              <a:blipFill>
                <a:blip r:embed="rId6"/>
                <a:stretch>
                  <a:fillRect l="-14286" r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4CB1D6A2-DBBD-5715-38B0-BEA1C98F38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9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03312E-B469-EDC6-20EA-7E219109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Aptos Mono" panose="020B0009020202020204" pitchFamily="49" charset="0"/>
              </a:rPr>
              <a:t>What</a:t>
            </a:r>
            <a:r>
              <a:rPr lang="it-IT">
                <a:latin typeface="Aptos Mono" panose="020B0009020202020204" pitchFamily="49" charset="0"/>
              </a:rPr>
              <a:t> </a:t>
            </a:r>
            <a:r>
              <a:rPr lang="it-IT" err="1">
                <a:latin typeface="Aptos Mono" panose="020B0009020202020204" pitchFamily="49" charset="0"/>
              </a:rPr>
              <a:t>is</a:t>
            </a:r>
            <a:r>
              <a:rPr lang="it-IT">
                <a:latin typeface="Aptos Mono" panose="020B0009020202020204" pitchFamily="49" charset="0"/>
              </a:rPr>
              <a:t> quantum </a:t>
            </a:r>
            <a:r>
              <a:rPr lang="it-IT" err="1">
                <a:latin typeface="Aptos Mono" panose="020B0009020202020204" pitchFamily="49" charset="0"/>
              </a:rPr>
              <a:t>chemistry</a:t>
            </a:r>
            <a:r>
              <a:rPr lang="it-IT">
                <a:latin typeface="Aptos Mono" panose="020B0009020202020204" pitchFamily="49" charset="0"/>
              </a:rPr>
              <a:t>?</a:t>
            </a:r>
            <a:endParaRPr lang="en-US">
              <a:latin typeface="Aptos Mono" panose="020B0009020202020204" pitchFamily="49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042AB11-3EE0-237A-B0B5-88FF5370AB01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86D9266-6547-8219-20F1-A2600B804C02}"/>
              </a:ext>
            </a:extLst>
          </p:cNvPr>
          <p:cNvSpPr/>
          <p:nvPr/>
        </p:nvSpPr>
        <p:spPr>
          <a:xfrm>
            <a:off x="591269" y="2776251"/>
            <a:ext cx="11053559" cy="2555914"/>
          </a:xfrm>
          <a:prstGeom prst="roundRect">
            <a:avLst>
              <a:gd name="adj" fmla="val 3922"/>
            </a:avLst>
          </a:prstGeom>
          <a:gradFill>
            <a:gsLst>
              <a:gs pos="100000">
                <a:schemeClr val="bg2"/>
              </a:gs>
              <a:gs pos="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0" i="0"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A branch of physical chemistry focused on the application of</a:t>
            </a:r>
            <a:r>
              <a:rPr lang="en-US" sz="2000" b="0" i="0">
                <a:solidFill>
                  <a:srgbClr val="FFFFFF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i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quantum mechanics </a:t>
            </a:r>
            <a:r>
              <a:rPr lang="en-US" sz="2000" b="0" i="0"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to chemical systems to</a:t>
            </a:r>
            <a:r>
              <a:rPr lang="en-US" sz="2000" b="0" i="0">
                <a:solidFill>
                  <a:srgbClr val="FFFFFF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0" i="1">
                <a:solidFill>
                  <a:schemeClr val="bg2">
                    <a:lumMod val="50000"/>
                  </a:schemeClr>
                </a:solidFill>
                <a:effectLst/>
                <a:latin typeface="Aptos Mono" panose="020B0009020202020204" pitchFamily="49" charset="0"/>
              </a:rPr>
              <a:t>predict the contribution of electronic systems to physical and chemical properties </a:t>
            </a:r>
            <a:r>
              <a:rPr lang="en-US" sz="2000" b="0" i="0"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of molecules,</a:t>
            </a:r>
            <a:r>
              <a:rPr lang="en-US" sz="2000" b="0" i="0">
                <a:solidFill>
                  <a:srgbClr val="FFFFFF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en-US" sz="2000" b="0" i="0">
                <a:solidFill>
                  <a:schemeClr val="tx1"/>
                </a:solidFill>
                <a:effectLst/>
                <a:latin typeface="Aptos Mono" panose="020B0009020202020204" pitchFamily="49" charset="0"/>
              </a:rPr>
              <a:t>materials and solutions at the atomic level.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6" name="Immagine 5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DB3443E3-EA1B-6284-9403-D54BC554B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4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EF9957-131F-D289-2734-A800EDAD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E404B-F937-D9C7-A908-2C924C62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CAD0646-83CB-EB14-3A67-262F8C9F596F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D65FFF8-0173-81D2-D1C9-B71D577E5AC2}"/>
              </a:ext>
            </a:extLst>
          </p:cNvPr>
          <p:cNvSpPr/>
          <p:nvPr/>
        </p:nvSpPr>
        <p:spPr>
          <a:xfrm>
            <a:off x="591269" y="1609725"/>
            <a:ext cx="3809909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The Circuit</a:t>
            </a:r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ECA961-B497-C320-19A3-7BE54B064661}"/>
                  </a:ext>
                </a:extLst>
              </p:cNvPr>
              <p:cNvSpPr txBox="1"/>
              <p:nvPr/>
            </p:nvSpPr>
            <p:spPr>
              <a:xfrm>
                <a:off x="621969" y="2733085"/>
                <a:ext cx="10948062" cy="1702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>
                    <a:latin typeface="Aptos Mono" panose="020B0009020202020204" pitchFamily="49" charset="0"/>
                  </a:rPr>
                  <a:t>Typical case:</a:t>
                </a: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2000" err="1">
                    <a:latin typeface="Aptos Mono" panose="020B0009020202020204" pitchFamily="49" charset="0"/>
                  </a:rPr>
                  <a:t>Known</a:t>
                </a:r>
                <a:r>
                  <a:rPr lang="it-IT" sz="2000">
                    <a:latin typeface="Aptos Mono" panose="020B0009020202020204" pitchFamily="49" charset="0"/>
                  </a:rPr>
                  <a:t> energy </a:t>
                </a: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range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2000" b="0">
                    <a:latin typeface="Aptos Mono" panose="020B0009020202020204" pitchFamily="49" charset="0"/>
                  </a:rPr>
                  <a:t> </a:t>
                </a:r>
                <a:r>
                  <a:rPr lang="it-IT" sz="2000">
                    <a:latin typeface="Aptos Mono" panose="020B0009020202020204" pitchFamily="49" charset="0"/>
                  </a:rPr>
                  <a:t>from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b>
                        </m:sSub>
                      </m:e>
                    </m:d>
                  </m:oMath>
                </a14:m>
                <a:endParaRPr lang="it-IT" sz="2000" b="0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it-IT" sz="200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2000" err="1">
                    <a:latin typeface="Aptos Mono" panose="020B0009020202020204" pitchFamily="49" charset="0"/>
                  </a:rPr>
                  <a:t>Initial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guess</a:t>
                </a:r>
                <a:r>
                  <a:rPr lang="it-IT" sz="2000">
                    <a:latin typeface="Aptos Mono" panose="020B0009020202020204" pitchFamily="49" charset="0"/>
                  </a:rPr>
                  <a:t> for the </a:t>
                </a:r>
                <a:r>
                  <a:rPr lang="it-IT" sz="2000" err="1">
                    <a:latin typeface="Aptos Mono" panose="020B0009020202020204" pitchFamily="49" charset="0"/>
                  </a:rPr>
                  <a:t>eigenstate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≈|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(</a:t>
                </a:r>
                <a:r>
                  <a:rPr lang="it-IT" sz="2000" i="1" err="1">
                    <a:latin typeface="Aptos Mono" panose="020B0009020202020204" pitchFamily="49" charset="0"/>
                  </a:rPr>
                  <a:t>ansatz</a:t>
                </a:r>
                <a:r>
                  <a:rPr lang="it-IT" sz="2000">
                    <a:latin typeface="Aptos Mono" panose="020B000902020202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ECA961-B497-C320-19A3-7BE54B064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69" y="2733085"/>
                <a:ext cx="10948062" cy="1702710"/>
              </a:xfrm>
              <a:prstGeom prst="rect">
                <a:avLst/>
              </a:prstGeom>
              <a:blipFill>
                <a:blip r:embed="rId2"/>
                <a:stretch>
                  <a:fillRect l="-557" t="-1786" b="-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79489D8C-A8D2-0EFD-5FA2-9781E7D2D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8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7315E4-442C-60AE-DB45-76B829D8C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7383BF-40CE-E869-A64C-288D14F8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6696C37-FB6B-3080-3797-F0495D5646EF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93B4CA3-3239-ED7C-5EF7-B1BB16929ED2}"/>
              </a:ext>
            </a:extLst>
          </p:cNvPr>
          <p:cNvSpPr/>
          <p:nvPr/>
        </p:nvSpPr>
        <p:spPr>
          <a:xfrm>
            <a:off x="591269" y="1609725"/>
            <a:ext cx="3809909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The Circuit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7" name="Immagine 6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6C18C0C-07CE-1714-C894-22AE3B45B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91" y="2161747"/>
            <a:ext cx="9555701" cy="4168213"/>
          </a:xfrm>
          <a:prstGeom prst="rect">
            <a:avLst/>
          </a:prstGeom>
        </p:spPr>
      </p:pic>
      <p:pic>
        <p:nvPicPr>
          <p:cNvPr id="3" name="Immagine 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4D9DCBCC-CC5F-7AEF-C048-2E3C4145A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46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164FB-AF9F-6B96-297A-5E16F7967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40C741-C7CA-D080-9A33-1EDB6643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255E36B-472D-3317-D3F2-F5107BBF2CCE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57F41BB-58C4-9E8F-20C3-A4781B2E2BCE}"/>
              </a:ext>
            </a:extLst>
          </p:cNvPr>
          <p:cNvSpPr/>
          <p:nvPr/>
        </p:nvSpPr>
        <p:spPr>
          <a:xfrm>
            <a:off x="591269" y="1609725"/>
            <a:ext cx="3809909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The Circuit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7" name="Immagine 6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998A611-0577-8FD0-E84E-7197DF0A5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91" y="2161747"/>
            <a:ext cx="9555701" cy="4168213"/>
          </a:xfrm>
          <a:prstGeom prst="rect">
            <a:avLst/>
          </a:prstGeom>
        </p:spPr>
      </p:pic>
      <p:sp>
        <p:nvSpPr>
          <p:cNvPr id="3" name="Freccia angolare in su 2">
            <a:extLst>
              <a:ext uri="{FF2B5EF4-FFF2-40B4-BE49-F238E27FC236}">
                <a16:creationId xmlns:a16="http://schemas.microsoft.com/office/drawing/2014/main" id="{2718581B-B6C5-E679-6B3F-A6041FE63D03}"/>
              </a:ext>
            </a:extLst>
          </p:cNvPr>
          <p:cNvSpPr/>
          <p:nvPr/>
        </p:nvSpPr>
        <p:spPr>
          <a:xfrm flipH="1" flipV="1">
            <a:off x="4701209" y="2047875"/>
            <a:ext cx="715617" cy="278296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ngolare in su 5">
            <a:extLst>
              <a:ext uri="{FF2B5EF4-FFF2-40B4-BE49-F238E27FC236}">
                <a16:creationId xmlns:a16="http://schemas.microsoft.com/office/drawing/2014/main" id="{4EAB6660-44DC-F186-F2F7-20419473DEA1}"/>
              </a:ext>
            </a:extLst>
          </p:cNvPr>
          <p:cNvSpPr/>
          <p:nvPr/>
        </p:nvSpPr>
        <p:spPr>
          <a:xfrm flipH="1" flipV="1">
            <a:off x="6016486" y="2658704"/>
            <a:ext cx="715617" cy="316824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ngolare in su 7">
            <a:extLst>
              <a:ext uri="{FF2B5EF4-FFF2-40B4-BE49-F238E27FC236}">
                <a16:creationId xmlns:a16="http://schemas.microsoft.com/office/drawing/2014/main" id="{65813217-E7D7-D9AD-A5C9-99A3765EF17A}"/>
              </a:ext>
            </a:extLst>
          </p:cNvPr>
          <p:cNvSpPr/>
          <p:nvPr/>
        </p:nvSpPr>
        <p:spPr>
          <a:xfrm flipH="1" flipV="1">
            <a:off x="8584094" y="4087441"/>
            <a:ext cx="715617" cy="316824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1B1E5C6-A01A-64A2-3C4D-050AF3F287F2}"/>
                  </a:ext>
                </a:extLst>
              </p:cNvPr>
              <p:cNvSpPr txBox="1"/>
              <p:nvPr/>
            </p:nvSpPr>
            <p:spPr>
              <a:xfrm>
                <a:off x="5416826" y="1920145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1B1E5C6-A01A-64A2-3C4D-050AF3F28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826" y="1920145"/>
                <a:ext cx="19977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A631046-FE78-41DB-203B-8C8E3FF2B598}"/>
                  </a:ext>
                </a:extLst>
              </p:cNvPr>
              <p:cNvSpPr txBox="1"/>
              <p:nvPr/>
            </p:nvSpPr>
            <p:spPr>
              <a:xfrm>
                <a:off x="6712225" y="2540779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A631046-FE78-41DB-203B-8C8E3FF2B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225" y="2540779"/>
                <a:ext cx="199776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BB33D6A-BB61-F3B7-93FD-94568E266A84}"/>
                  </a:ext>
                </a:extLst>
              </p:cNvPr>
              <p:cNvSpPr txBox="1"/>
              <p:nvPr/>
            </p:nvSpPr>
            <p:spPr>
              <a:xfrm>
                <a:off x="9226826" y="3972443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BB33D6A-BB61-F3B7-93FD-94568E266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26" y="3972443"/>
                <a:ext cx="1997765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F3768870-E465-4444-C97D-8ECF70EC4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4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60566-7D5C-8AF8-C5C1-134D4D8EF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90F6B5-A2BE-1B7F-6E65-6B6B3576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0E868908-2E47-45C6-B331-E6ED1F08927A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347125F-BA57-B29A-8A2D-6AF5344740A9}"/>
              </a:ext>
            </a:extLst>
          </p:cNvPr>
          <p:cNvSpPr/>
          <p:nvPr/>
        </p:nvSpPr>
        <p:spPr>
          <a:xfrm>
            <a:off x="591269" y="1609725"/>
            <a:ext cx="3809909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The Circuit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7" name="Immagine 6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93948519-5B0C-AFCA-46C8-6ED74DF4C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91" y="2161747"/>
            <a:ext cx="9555701" cy="4168213"/>
          </a:xfrm>
          <a:prstGeom prst="rect">
            <a:avLst/>
          </a:prstGeom>
        </p:spPr>
      </p:pic>
      <p:sp>
        <p:nvSpPr>
          <p:cNvPr id="3" name="Freccia angolare in su 2">
            <a:extLst>
              <a:ext uri="{FF2B5EF4-FFF2-40B4-BE49-F238E27FC236}">
                <a16:creationId xmlns:a16="http://schemas.microsoft.com/office/drawing/2014/main" id="{F75EB9F1-9314-B015-A573-A306AE54C26C}"/>
              </a:ext>
            </a:extLst>
          </p:cNvPr>
          <p:cNvSpPr/>
          <p:nvPr/>
        </p:nvSpPr>
        <p:spPr>
          <a:xfrm flipH="1" flipV="1">
            <a:off x="4701209" y="2047875"/>
            <a:ext cx="715617" cy="278296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ngolare in su 5">
            <a:extLst>
              <a:ext uri="{FF2B5EF4-FFF2-40B4-BE49-F238E27FC236}">
                <a16:creationId xmlns:a16="http://schemas.microsoft.com/office/drawing/2014/main" id="{8571BDC2-2A91-7019-0F60-7CF9623EF8A8}"/>
              </a:ext>
            </a:extLst>
          </p:cNvPr>
          <p:cNvSpPr/>
          <p:nvPr/>
        </p:nvSpPr>
        <p:spPr>
          <a:xfrm flipH="1" flipV="1">
            <a:off x="6016486" y="2658704"/>
            <a:ext cx="715617" cy="316824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ngolare in su 7">
            <a:extLst>
              <a:ext uri="{FF2B5EF4-FFF2-40B4-BE49-F238E27FC236}">
                <a16:creationId xmlns:a16="http://schemas.microsoft.com/office/drawing/2014/main" id="{C25B73BB-AB31-2451-E850-B5D911E678C3}"/>
              </a:ext>
            </a:extLst>
          </p:cNvPr>
          <p:cNvSpPr/>
          <p:nvPr/>
        </p:nvSpPr>
        <p:spPr>
          <a:xfrm flipH="1" flipV="1">
            <a:off x="8584094" y="4087441"/>
            <a:ext cx="715617" cy="316824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C72030-5C40-493B-7F41-E4E80835A983}"/>
                  </a:ext>
                </a:extLst>
              </p:cNvPr>
              <p:cNvSpPr txBox="1"/>
              <p:nvPr/>
            </p:nvSpPr>
            <p:spPr>
              <a:xfrm>
                <a:off x="5416826" y="1920145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0C72030-5C40-493B-7F41-E4E80835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826" y="1920145"/>
                <a:ext cx="19977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AFEA4ED-2680-279D-92E3-0AA64CA3202A}"/>
                  </a:ext>
                </a:extLst>
              </p:cNvPr>
              <p:cNvSpPr txBox="1"/>
              <p:nvPr/>
            </p:nvSpPr>
            <p:spPr>
              <a:xfrm>
                <a:off x="6712225" y="2540779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AFEA4ED-2680-279D-92E3-0AA64CA32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225" y="2540779"/>
                <a:ext cx="199776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530A724-E335-D2EE-2606-D1B63D5AFDBD}"/>
                  </a:ext>
                </a:extLst>
              </p:cNvPr>
              <p:cNvSpPr txBox="1"/>
              <p:nvPr/>
            </p:nvSpPr>
            <p:spPr>
              <a:xfrm>
                <a:off x="9226826" y="3972443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530A724-E335-D2EE-2606-D1B63D5AF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26" y="3972443"/>
                <a:ext cx="1997765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e 13">
            <a:extLst>
              <a:ext uri="{FF2B5EF4-FFF2-40B4-BE49-F238E27FC236}">
                <a16:creationId xmlns:a16="http://schemas.microsoft.com/office/drawing/2014/main" id="{9B38C250-A55A-DAA4-AC80-09E717E5F77B}"/>
              </a:ext>
            </a:extLst>
          </p:cNvPr>
          <p:cNvSpPr/>
          <p:nvPr/>
        </p:nvSpPr>
        <p:spPr>
          <a:xfrm>
            <a:off x="4336869" y="5564777"/>
            <a:ext cx="296091" cy="2934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2D050"/>
              </a:solidFill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55EC1EA3-C0C1-810E-89EA-6A09B3A5850C}"/>
              </a:ext>
            </a:extLst>
          </p:cNvPr>
          <p:cNvSpPr/>
          <p:nvPr/>
        </p:nvSpPr>
        <p:spPr>
          <a:xfrm>
            <a:off x="5710267" y="5573486"/>
            <a:ext cx="296091" cy="2934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2D050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57C11EC6-378D-372F-67B4-FBA64E8BDBFF}"/>
              </a:ext>
            </a:extLst>
          </p:cNvPr>
          <p:cNvSpPr/>
          <p:nvPr/>
        </p:nvSpPr>
        <p:spPr>
          <a:xfrm>
            <a:off x="8205083" y="5573486"/>
            <a:ext cx="296091" cy="2934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2D050"/>
              </a:solidFill>
            </a:endParaRPr>
          </a:p>
        </p:txBody>
      </p:sp>
      <p:sp>
        <p:nvSpPr>
          <p:cNvPr id="18" name="Freccia angolare in su 17">
            <a:extLst>
              <a:ext uri="{FF2B5EF4-FFF2-40B4-BE49-F238E27FC236}">
                <a16:creationId xmlns:a16="http://schemas.microsoft.com/office/drawing/2014/main" id="{57E65EF0-A227-12DF-605E-E905000AF588}"/>
              </a:ext>
            </a:extLst>
          </p:cNvPr>
          <p:cNvSpPr/>
          <p:nvPr/>
        </p:nvSpPr>
        <p:spPr>
          <a:xfrm flipH="1" flipV="1">
            <a:off x="4401178" y="5101755"/>
            <a:ext cx="1876652" cy="369331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Freccia angolare in su 18">
            <a:extLst>
              <a:ext uri="{FF2B5EF4-FFF2-40B4-BE49-F238E27FC236}">
                <a16:creationId xmlns:a16="http://schemas.microsoft.com/office/drawing/2014/main" id="{182F5AE5-699E-6BE5-4E0E-FA9EB67C6F1C}"/>
              </a:ext>
            </a:extLst>
          </p:cNvPr>
          <p:cNvSpPr/>
          <p:nvPr/>
        </p:nvSpPr>
        <p:spPr>
          <a:xfrm flipH="1" flipV="1">
            <a:off x="5710267" y="5271323"/>
            <a:ext cx="567563" cy="293453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20" name="Freccia angolare in su 19">
            <a:extLst>
              <a:ext uri="{FF2B5EF4-FFF2-40B4-BE49-F238E27FC236}">
                <a16:creationId xmlns:a16="http://schemas.microsoft.com/office/drawing/2014/main" id="{B40CE769-0F92-D838-1AC4-902C37A4BC02}"/>
              </a:ext>
            </a:extLst>
          </p:cNvPr>
          <p:cNvSpPr/>
          <p:nvPr/>
        </p:nvSpPr>
        <p:spPr>
          <a:xfrm flipV="1">
            <a:off x="7062651" y="5110463"/>
            <a:ext cx="1373567" cy="399221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34B3637-695D-5D9B-3770-66D54060B7F7}"/>
                  </a:ext>
                </a:extLst>
              </p:cNvPr>
              <p:cNvSpPr txBox="1"/>
              <p:nvPr/>
            </p:nvSpPr>
            <p:spPr>
              <a:xfrm>
                <a:off x="5953155" y="4879808"/>
                <a:ext cx="14614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it-IT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it-IT" sz="2800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34B3637-695D-5D9B-3770-66D54060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155" y="4879808"/>
                <a:ext cx="14614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EFAF0F87-17D3-ED13-36CB-BCA2975D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4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3D479-E002-21EB-4691-6045EDA9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5769C3-E394-FCB7-8E01-F4788E71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</a:t>
            </a:r>
            <a:r>
              <a:rPr lang="it-IT" err="1">
                <a:latin typeface="Aptos Mono"/>
                <a:ea typeface="Microsoft Sans Serif"/>
                <a:cs typeface="Microsoft Sans Serif"/>
              </a:rPr>
              <a:t>Algorithm</a:t>
            </a:r>
            <a:endParaRPr lang="en-US" err="1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6C216DD-A8ED-4650-9055-F8C277E2A09F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15560E6-BB5C-7D7C-61BE-2BCD3E034FC1}"/>
              </a:ext>
            </a:extLst>
          </p:cNvPr>
          <p:cNvSpPr/>
          <p:nvPr/>
        </p:nvSpPr>
        <p:spPr>
          <a:xfrm>
            <a:off x="591269" y="1609725"/>
            <a:ext cx="3809909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The Circuit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7" name="Immagine 6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3A34ECAB-F819-5223-92D7-9468F4B81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91" y="2161747"/>
            <a:ext cx="9555701" cy="4168213"/>
          </a:xfrm>
          <a:prstGeom prst="rect">
            <a:avLst/>
          </a:prstGeom>
        </p:spPr>
      </p:pic>
      <p:sp>
        <p:nvSpPr>
          <p:cNvPr id="3" name="Freccia angolare in su 2">
            <a:extLst>
              <a:ext uri="{FF2B5EF4-FFF2-40B4-BE49-F238E27FC236}">
                <a16:creationId xmlns:a16="http://schemas.microsoft.com/office/drawing/2014/main" id="{B8D4DBE3-FBFF-31F8-D66E-53C042427A61}"/>
              </a:ext>
            </a:extLst>
          </p:cNvPr>
          <p:cNvSpPr/>
          <p:nvPr/>
        </p:nvSpPr>
        <p:spPr>
          <a:xfrm flipH="1" flipV="1">
            <a:off x="4701209" y="2047875"/>
            <a:ext cx="715617" cy="278296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ngolare in su 5">
            <a:extLst>
              <a:ext uri="{FF2B5EF4-FFF2-40B4-BE49-F238E27FC236}">
                <a16:creationId xmlns:a16="http://schemas.microsoft.com/office/drawing/2014/main" id="{56876BA5-BD90-8100-68F3-D36C6A70DD09}"/>
              </a:ext>
            </a:extLst>
          </p:cNvPr>
          <p:cNvSpPr/>
          <p:nvPr/>
        </p:nvSpPr>
        <p:spPr>
          <a:xfrm flipH="1" flipV="1">
            <a:off x="6016486" y="2658704"/>
            <a:ext cx="715617" cy="316824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ngolare in su 7">
            <a:extLst>
              <a:ext uri="{FF2B5EF4-FFF2-40B4-BE49-F238E27FC236}">
                <a16:creationId xmlns:a16="http://schemas.microsoft.com/office/drawing/2014/main" id="{FD99CE30-1BBF-4635-1843-4D699C15E994}"/>
              </a:ext>
            </a:extLst>
          </p:cNvPr>
          <p:cNvSpPr/>
          <p:nvPr/>
        </p:nvSpPr>
        <p:spPr>
          <a:xfrm flipH="1" flipV="1">
            <a:off x="8584094" y="4087441"/>
            <a:ext cx="715617" cy="316824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319328F-F87A-0268-3566-2901B41F02A0}"/>
                  </a:ext>
                </a:extLst>
              </p:cNvPr>
              <p:cNvSpPr txBox="1"/>
              <p:nvPr/>
            </p:nvSpPr>
            <p:spPr>
              <a:xfrm>
                <a:off x="5416826" y="1920145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319328F-F87A-0268-3566-2901B41F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826" y="1920145"/>
                <a:ext cx="19977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AC0FB6F-D474-1F6E-9967-D8FD2AACC517}"/>
                  </a:ext>
                </a:extLst>
              </p:cNvPr>
              <p:cNvSpPr txBox="1"/>
              <p:nvPr/>
            </p:nvSpPr>
            <p:spPr>
              <a:xfrm>
                <a:off x="6712225" y="2540779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AC0FB6F-D474-1F6E-9967-D8FD2AACC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225" y="2540779"/>
                <a:ext cx="199776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E641A25-6D93-9818-2A6A-2EB779C0447E}"/>
                  </a:ext>
                </a:extLst>
              </p:cNvPr>
              <p:cNvSpPr txBox="1"/>
              <p:nvPr/>
            </p:nvSpPr>
            <p:spPr>
              <a:xfrm>
                <a:off x="9226826" y="3972443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E641A25-6D93-9818-2A6A-2EB779C04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26" y="3972443"/>
                <a:ext cx="1997765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e 13">
            <a:extLst>
              <a:ext uri="{FF2B5EF4-FFF2-40B4-BE49-F238E27FC236}">
                <a16:creationId xmlns:a16="http://schemas.microsoft.com/office/drawing/2014/main" id="{526B0E5A-CA98-E2D2-9B64-1BC556C348E0}"/>
              </a:ext>
            </a:extLst>
          </p:cNvPr>
          <p:cNvSpPr/>
          <p:nvPr/>
        </p:nvSpPr>
        <p:spPr>
          <a:xfrm>
            <a:off x="4336869" y="5564777"/>
            <a:ext cx="296091" cy="2934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2D050"/>
              </a:solidFill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A96057B1-A9C6-863A-4A05-C650525E1D2B}"/>
              </a:ext>
            </a:extLst>
          </p:cNvPr>
          <p:cNvSpPr/>
          <p:nvPr/>
        </p:nvSpPr>
        <p:spPr>
          <a:xfrm>
            <a:off x="5710267" y="5573486"/>
            <a:ext cx="296091" cy="2934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2D050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A1190463-AB74-5B32-21E4-078981DEA2B5}"/>
              </a:ext>
            </a:extLst>
          </p:cNvPr>
          <p:cNvSpPr/>
          <p:nvPr/>
        </p:nvSpPr>
        <p:spPr>
          <a:xfrm>
            <a:off x="8205083" y="5573486"/>
            <a:ext cx="296091" cy="2934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2D050"/>
              </a:solidFill>
            </a:endParaRPr>
          </a:p>
        </p:txBody>
      </p:sp>
      <p:sp>
        <p:nvSpPr>
          <p:cNvPr id="18" name="Freccia angolare in su 17">
            <a:extLst>
              <a:ext uri="{FF2B5EF4-FFF2-40B4-BE49-F238E27FC236}">
                <a16:creationId xmlns:a16="http://schemas.microsoft.com/office/drawing/2014/main" id="{7D209D85-CC0D-5F43-F821-89156685D0A1}"/>
              </a:ext>
            </a:extLst>
          </p:cNvPr>
          <p:cNvSpPr/>
          <p:nvPr/>
        </p:nvSpPr>
        <p:spPr>
          <a:xfrm flipH="1" flipV="1">
            <a:off x="4401178" y="5101755"/>
            <a:ext cx="1876652" cy="369331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Freccia angolare in su 18">
            <a:extLst>
              <a:ext uri="{FF2B5EF4-FFF2-40B4-BE49-F238E27FC236}">
                <a16:creationId xmlns:a16="http://schemas.microsoft.com/office/drawing/2014/main" id="{F5558C25-E395-AB46-9D5D-CD69388C936C}"/>
              </a:ext>
            </a:extLst>
          </p:cNvPr>
          <p:cNvSpPr/>
          <p:nvPr/>
        </p:nvSpPr>
        <p:spPr>
          <a:xfrm flipH="1" flipV="1">
            <a:off x="5710267" y="5271323"/>
            <a:ext cx="567563" cy="293453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20" name="Freccia angolare in su 19">
            <a:extLst>
              <a:ext uri="{FF2B5EF4-FFF2-40B4-BE49-F238E27FC236}">
                <a16:creationId xmlns:a16="http://schemas.microsoft.com/office/drawing/2014/main" id="{A6910E68-FEAC-59AD-8825-4A659C882A00}"/>
              </a:ext>
            </a:extLst>
          </p:cNvPr>
          <p:cNvSpPr/>
          <p:nvPr/>
        </p:nvSpPr>
        <p:spPr>
          <a:xfrm flipV="1">
            <a:off x="7062651" y="5110463"/>
            <a:ext cx="1373567" cy="399221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03917D30-24BE-24EF-AF9D-B96327777FE6}"/>
                  </a:ext>
                </a:extLst>
              </p:cNvPr>
              <p:cNvSpPr txBox="1"/>
              <p:nvPr/>
            </p:nvSpPr>
            <p:spPr>
              <a:xfrm>
                <a:off x="5953155" y="4879808"/>
                <a:ext cx="14614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it-IT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it-IT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it-IT" sz="2800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03917D30-24BE-24EF-AF9D-B96327777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155" y="4879808"/>
                <a:ext cx="14614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e 12">
            <a:extLst>
              <a:ext uri="{FF2B5EF4-FFF2-40B4-BE49-F238E27FC236}">
                <a16:creationId xmlns:a16="http://schemas.microsoft.com/office/drawing/2014/main" id="{EDBE53D8-C784-7BF7-85F3-2B1A513A0BE2}"/>
              </a:ext>
            </a:extLst>
          </p:cNvPr>
          <p:cNvSpPr/>
          <p:nvPr/>
        </p:nvSpPr>
        <p:spPr>
          <a:xfrm>
            <a:off x="1470363" y="5359436"/>
            <a:ext cx="960938" cy="811201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giù 20">
            <a:extLst>
              <a:ext uri="{FF2B5EF4-FFF2-40B4-BE49-F238E27FC236}">
                <a16:creationId xmlns:a16="http://schemas.microsoft.com/office/drawing/2014/main" id="{AD3D75EC-6994-0DD5-2478-B344A5C7AD48}"/>
              </a:ext>
            </a:extLst>
          </p:cNvPr>
          <p:cNvSpPr/>
          <p:nvPr/>
        </p:nvSpPr>
        <p:spPr>
          <a:xfrm rot="16200000">
            <a:off x="876052" y="5272626"/>
            <a:ext cx="201244" cy="98737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5CA84ED-A2FE-6DF4-705D-6FF73694A20E}"/>
              </a:ext>
            </a:extLst>
          </p:cNvPr>
          <p:cNvSpPr txBox="1"/>
          <p:nvPr/>
        </p:nvSpPr>
        <p:spPr>
          <a:xfrm>
            <a:off x="115337" y="6122432"/>
            <a:ext cx="3444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err="1">
                <a:solidFill>
                  <a:srgbClr val="FF0000"/>
                </a:solidFill>
                <a:latin typeface="Aptos Mono" panose="020B0009020202020204" pitchFamily="49" charset="0"/>
              </a:rPr>
              <a:t>External</a:t>
            </a:r>
            <a:r>
              <a:rPr lang="it-IT" sz="2000" b="1">
                <a:solidFill>
                  <a:srgbClr val="FF0000"/>
                </a:solidFill>
                <a:latin typeface="Aptos Mono" panose="020B0009020202020204" pitchFamily="49" charset="0"/>
              </a:rPr>
              <a:t> </a:t>
            </a:r>
            <a:r>
              <a:rPr lang="it-IT" sz="2000" b="1" err="1">
                <a:solidFill>
                  <a:srgbClr val="FF0000"/>
                </a:solidFill>
                <a:latin typeface="Aptos Mono" panose="020B0009020202020204" pitchFamily="49" charset="0"/>
              </a:rPr>
              <a:t>Ansatz</a:t>
            </a:r>
            <a:endParaRPr lang="it-IT" sz="2000" b="1">
              <a:solidFill>
                <a:srgbClr val="FF0000"/>
              </a:solidFill>
              <a:latin typeface="Aptos Mono" panose="020B0009020202020204" pitchFamily="49" charset="0"/>
            </a:endParaRPr>
          </a:p>
        </p:txBody>
      </p:sp>
      <p:pic>
        <p:nvPicPr>
          <p:cNvPr id="24" name="Immagine 23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80E0F9DD-9A06-FAA7-EEC4-CF538E5DC1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1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0854F-DE16-B6E8-144D-98AD48317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6D38C-EA60-9403-732A-B3B7168B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RODEO </a:t>
            </a:r>
            <a:r>
              <a:rPr lang="it-IT" err="1"/>
              <a:t>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FC41D13-948C-981B-3D23-3F1DFC49F0AC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BF28116-B3C3-0F07-9C59-9841A7C97CCB}"/>
              </a:ext>
            </a:extLst>
          </p:cNvPr>
          <p:cNvSpPr/>
          <p:nvPr/>
        </p:nvSpPr>
        <p:spPr>
          <a:xfrm>
            <a:off x="591269" y="1609725"/>
            <a:ext cx="3809909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The Circuit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7" name="Immagine 6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913184F7-1B29-11F3-D464-5AF91E437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91" y="2161747"/>
            <a:ext cx="9555701" cy="4168213"/>
          </a:xfrm>
          <a:prstGeom prst="rect">
            <a:avLst/>
          </a:prstGeom>
        </p:spPr>
      </p:pic>
      <p:sp>
        <p:nvSpPr>
          <p:cNvPr id="3" name="Freccia angolare in su 2">
            <a:extLst>
              <a:ext uri="{FF2B5EF4-FFF2-40B4-BE49-F238E27FC236}">
                <a16:creationId xmlns:a16="http://schemas.microsoft.com/office/drawing/2014/main" id="{05B676B6-0559-B565-25B7-323317EC521B}"/>
              </a:ext>
            </a:extLst>
          </p:cNvPr>
          <p:cNvSpPr/>
          <p:nvPr/>
        </p:nvSpPr>
        <p:spPr>
          <a:xfrm flipH="1" flipV="1">
            <a:off x="4701209" y="2047875"/>
            <a:ext cx="715617" cy="278296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ngolare in su 5">
            <a:extLst>
              <a:ext uri="{FF2B5EF4-FFF2-40B4-BE49-F238E27FC236}">
                <a16:creationId xmlns:a16="http://schemas.microsoft.com/office/drawing/2014/main" id="{85694233-87F4-AEC9-3BAB-103F2218C877}"/>
              </a:ext>
            </a:extLst>
          </p:cNvPr>
          <p:cNvSpPr/>
          <p:nvPr/>
        </p:nvSpPr>
        <p:spPr>
          <a:xfrm flipH="1" flipV="1">
            <a:off x="6016486" y="2658704"/>
            <a:ext cx="715617" cy="316824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ngolare in su 7">
            <a:extLst>
              <a:ext uri="{FF2B5EF4-FFF2-40B4-BE49-F238E27FC236}">
                <a16:creationId xmlns:a16="http://schemas.microsoft.com/office/drawing/2014/main" id="{67A6A843-2223-781C-D62D-F8C477431957}"/>
              </a:ext>
            </a:extLst>
          </p:cNvPr>
          <p:cNvSpPr/>
          <p:nvPr/>
        </p:nvSpPr>
        <p:spPr>
          <a:xfrm flipH="1" flipV="1">
            <a:off x="8584094" y="4087441"/>
            <a:ext cx="715617" cy="316824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6B8471C-F11A-773A-8DEE-A2FB555056AA}"/>
                  </a:ext>
                </a:extLst>
              </p:cNvPr>
              <p:cNvSpPr txBox="1"/>
              <p:nvPr/>
            </p:nvSpPr>
            <p:spPr>
              <a:xfrm>
                <a:off x="5416826" y="1920145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6B8471C-F11A-773A-8DEE-A2FB55505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826" y="1920145"/>
                <a:ext cx="19977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0AEC82E-00A3-4410-1483-8DD573B09CCE}"/>
                  </a:ext>
                </a:extLst>
              </p:cNvPr>
              <p:cNvSpPr txBox="1"/>
              <p:nvPr/>
            </p:nvSpPr>
            <p:spPr>
              <a:xfrm>
                <a:off x="6712225" y="2540779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0AEC82E-00A3-4410-1483-8DD573B0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225" y="2540779"/>
                <a:ext cx="1997765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C77A9E1-7234-8CEE-AF00-ACC8BF790F35}"/>
                  </a:ext>
                </a:extLst>
              </p:cNvPr>
              <p:cNvSpPr txBox="1"/>
              <p:nvPr/>
            </p:nvSpPr>
            <p:spPr>
              <a:xfrm>
                <a:off x="9226826" y="3972443"/>
                <a:ext cx="1997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C77A9E1-7234-8CEE-AF00-ACC8BF79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826" y="3972443"/>
                <a:ext cx="1997765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ccia angolare in su 11">
            <a:extLst>
              <a:ext uri="{FF2B5EF4-FFF2-40B4-BE49-F238E27FC236}">
                <a16:creationId xmlns:a16="http://schemas.microsoft.com/office/drawing/2014/main" id="{CB7F4F19-F356-9533-34AC-74C27B8AAAC8}"/>
              </a:ext>
            </a:extLst>
          </p:cNvPr>
          <p:cNvSpPr/>
          <p:nvPr/>
        </p:nvSpPr>
        <p:spPr>
          <a:xfrm flipH="1">
            <a:off x="1889702" y="6151333"/>
            <a:ext cx="9252430" cy="204551"/>
          </a:xfrm>
          <a:prstGeom prst="bentUpArrow">
            <a:avLst>
              <a:gd name="adj1" fmla="val 32175"/>
              <a:gd name="adj2" fmla="val 25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6F786E8-DFBF-DBA6-5914-2F60C992BDBE}"/>
                  </a:ext>
                </a:extLst>
              </p:cNvPr>
              <p:cNvSpPr txBox="1"/>
              <p:nvPr/>
            </p:nvSpPr>
            <p:spPr>
              <a:xfrm>
                <a:off x="709573" y="5909731"/>
                <a:ext cx="14614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it-IT" sz="28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6F786E8-DFBF-DBA6-5914-2F60C992B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73" y="5909731"/>
                <a:ext cx="14614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e 13">
            <a:extLst>
              <a:ext uri="{FF2B5EF4-FFF2-40B4-BE49-F238E27FC236}">
                <a16:creationId xmlns:a16="http://schemas.microsoft.com/office/drawing/2014/main" id="{693D68BD-9622-87F1-F2ED-F5EADA5B1639}"/>
              </a:ext>
            </a:extLst>
          </p:cNvPr>
          <p:cNvSpPr/>
          <p:nvPr/>
        </p:nvSpPr>
        <p:spPr>
          <a:xfrm>
            <a:off x="4336869" y="5564777"/>
            <a:ext cx="296091" cy="2934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2D050"/>
              </a:solidFill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4AA79EFC-6701-50FC-9D7A-E4D47143A2F3}"/>
              </a:ext>
            </a:extLst>
          </p:cNvPr>
          <p:cNvSpPr/>
          <p:nvPr/>
        </p:nvSpPr>
        <p:spPr>
          <a:xfrm>
            <a:off x="5710267" y="5573486"/>
            <a:ext cx="296091" cy="2934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2D050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49FFB9E-AF32-2055-4CA2-E6C76CEE528F}"/>
              </a:ext>
            </a:extLst>
          </p:cNvPr>
          <p:cNvSpPr/>
          <p:nvPr/>
        </p:nvSpPr>
        <p:spPr>
          <a:xfrm>
            <a:off x="8205083" y="5573486"/>
            <a:ext cx="296091" cy="2934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2D050"/>
              </a:solidFill>
            </a:endParaRPr>
          </a:p>
        </p:txBody>
      </p:sp>
      <p:sp>
        <p:nvSpPr>
          <p:cNvPr id="18" name="Freccia angolare in su 17">
            <a:extLst>
              <a:ext uri="{FF2B5EF4-FFF2-40B4-BE49-F238E27FC236}">
                <a16:creationId xmlns:a16="http://schemas.microsoft.com/office/drawing/2014/main" id="{6D9FB08C-2373-916C-CB96-F03AA9278EB0}"/>
              </a:ext>
            </a:extLst>
          </p:cNvPr>
          <p:cNvSpPr/>
          <p:nvPr/>
        </p:nvSpPr>
        <p:spPr>
          <a:xfrm flipH="1" flipV="1">
            <a:off x="4401178" y="5101755"/>
            <a:ext cx="1876652" cy="369331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Freccia angolare in su 18">
            <a:extLst>
              <a:ext uri="{FF2B5EF4-FFF2-40B4-BE49-F238E27FC236}">
                <a16:creationId xmlns:a16="http://schemas.microsoft.com/office/drawing/2014/main" id="{318A8AB3-9EAC-293F-5F31-1B67095760F3}"/>
              </a:ext>
            </a:extLst>
          </p:cNvPr>
          <p:cNvSpPr/>
          <p:nvPr/>
        </p:nvSpPr>
        <p:spPr>
          <a:xfrm flipH="1" flipV="1">
            <a:off x="5751248" y="5280033"/>
            <a:ext cx="868792" cy="293453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20" name="Freccia angolare in su 19">
            <a:extLst>
              <a:ext uri="{FF2B5EF4-FFF2-40B4-BE49-F238E27FC236}">
                <a16:creationId xmlns:a16="http://schemas.microsoft.com/office/drawing/2014/main" id="{8B12F171-3262-453C-222D-F33CF28B2FA4}"/>
              </a:ext>
            </a:extLst>
          </p:cNvPr>
          <p:cNvSpPr/>
          <p:nvPr/>
        </p:nvSpPr>
        <p:spPr>
          <a:xfrm flipV="1">
            <a:off x="7062651" y="5110463"/>
            <a:ext cx="1373567" cy="399221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B7031F5A-8CF7-0238-92F8-4E9810167130}"/>
                  </a:ext>
                </a:extLst>
              </p:cNvPr>
              <p:cNvSpPr txBox="1"/>
              <p:nvPr/>
            </p:nvSpPr>
            <p:spPr>
              <a:xfrm>
                <a:off x="5989723" y="4814737"/>
                <a:ext cx="14614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it-IT" sz="2800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B7031F5A-8CF7-0238-92F8-4E9810167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723" y="4814737"/>
                <a:ext cx="146143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ccia angolare in su 28">
            <a:extLst>
              <a:ext uri="{FF2B5EF4-FFF2-40B4-BE49-F238E27FC236}">
                <a16:creationId xmlns:a16="http://schemas.microsoft.com/office/drawing/2014/main" id="{0DD28D61-ED2F-4918-50CF-290650AC7089}"/>
              </a:ext>
            </a:extLst>
          </p:cNvPr>
          <p:cNvSpPr/>
          <p:nvPr/>
        </p:nvSpPr>
        <p:spPr>
          <a:xfrm rot="5400000" flipH="1" flipV="1">
            <a:off x="9105633" y="4265281"/>
            <a:ext cx="3900067" cy="281140"/>
          </a:xfrm>
          <a:prstGeom prst="bentUpArrow">
            <a:avLst>
              <a:gd name="adj1" fmla="val 32175"/>
              <a:gd name="adj2" fmla="val 50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0" name="Freccia angolare in su 29">
            <a:extLst>
              <a:ext uri="{FF2B5EF4-FFF2-40B4-BE49-F238E27FC236}">
                <a16:creationId xmlns:a16="http://schemas.microsoft.com/office/drawing/2014/main" id="{F1D5A624-8C18-68F0-6C42-C5093096D995}"/>
              </a:ext>
            </a:extLst>
          </p:cNvPr>
          <p:cNvSpPr/>
          <p:nvPr/>
        </p:nvSpPr>
        <p:spPr>
          <a:xfrm rot="5400000" flipH="1" flipV="1">
            <a:off x="9416865" y="4550586"/>
            <a:ext cx="3277605" cy="281141"/>
          </a:xfrm>
          <a:prstGeom prst="bentUpArrow">
            <a:avLst>
              <a:gd name="adj1" fmla="val 32175"/>
              <a:gd name="adj2" fmla="val 50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1" name="Freccia angolare in su 30">
            <a:extLst>
              <a:ext uri="{FF2B5EF4-FFF2-40B4-BE49-F238E27FC236}">
                <a16:creationId xmlns:a16="http://schemas.microsoft.com/office/drawing/2014/main" id="{63B08308-42E8-ED01-2D78-89FF358EE4F2}"/>
              </a:ext>
            </a:extLst>
          </p:cNvPr>
          <p:cNvSpPr/>
          <p:nvPr/>
        </p:nvSpPr>
        <p:spPr>
          <a:xfrm rot="5400000" flipH="1" flipV="1">
            <a:off x="10108358" y="5270543"/>
            <a:ext cx="1879678" cy="291003"/>
          </a:xfrm>
          <a:prstGeom prst="bentUpArrow">
            <a:avLst>
              <a:gd name="adj1" fmla="val 32175"/>
              <a:gd name="adj2" fmla="val 50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7E7BDA3-A386-C379-E752-DC527877EB69}"/>
              </a:ext>
            </a:extLst>
          </p:cNvPr>
          <p:cNvSpPr txBox="1"/>
          <p:nvPr/>
        </p:nvSpPr>
        <p:spPr>
          <a:xfrm>
            <a:off x="5751248" y="6397431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>
                <a:solidFill>
                  <a:srgbClr val="FF0000"/>
                </a:solidFill>
                <a:latin typeface="Aptos Mono" panose="020B0009020202020204" pitchFamily="49" charset="0"/>
              </a:rPr>
              <a:t>Iterate!</a:t>
            </a:r>
          </a:p>
        </p:txBody>
      </p:sp>
      <p:pic>
        <p:nvPicPr>
          <p:cNvPr id="23" name="Immagine 2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A85B59D8-1897-577F-76D2-FBF7590501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6214229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62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7171B-E728-7084-B1C4-6E164B328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ACB711-ABF7-8FE9-EB1D-7365369A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4551" cy="1325563"/>
          </a:xfrm>
        </p:spPr>
        <p:txBody>
          <a:bodyPr/>
          <a:lstStyle/>
          <a:p>
            <a:r>
              <a:rPr lang="it-IT"/>
              <a:t>RODEO: </a:t>
            </a:r>
            <a:r>
              <a:rPr lang="it-IT" err="1"/>
              <a:t>Eigenvalue</a:t>
            </a:r>
            <a:r>
              <a:rPr lang="it-IT"/>
              <a:t> </a:t>
            </a:r>
            <a:r>
              <a:rPr lang="it-IT" err="1"/>
              <a:t>Determination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44C7EC4-2C4F-CCE7-14BD-9CF243921C44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6C8D488-F518-F32D-167D-01CA1C432AD6}"/>
              </a:ext>
            </a:extLst>
          </p:cNvPr>
          <p:cNvSpPr/>
          <p:nvPr/>
        </p:nvSpPr>
        <p:spPr>
          <a:xfrm>
            <a:off x="591269" y="1609725"/>
            <a:ext cx="3494956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Idea</a:t>
            </a:r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563F132-5A16-0A94-270A-DE4E64208946}"/>
                  </a:ext>
                </a:extLst>
              </p:cNvPr>
              <p:cNvSpPr txBox="1"/>
              <p:nvPr/>
            </p:nvSpPr>
            <p:spPr>
              <a:xfrm>
                <a:off x="591268" y="2356337"/>
                <a:ext cx="663428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err="1">
                    <a:latin typeface="Aptos Mono" panose="020B0009020202020204" pitchFamily="49" charset="0"/>
                  </a:rPr>
                  <a:t>Run</a:t>
                </a:r>
                <a:r>
                  <a:rPr lang="it-IT" sz="2000">
                    <a:latin typeface="Aptos Mono" panose="020B0009020202020204" pitchFamily="49" charset="0"/>
                  </a:rPr>
                  <a:t> the </a:t>
                </a:r>
                <a:r>
                  <a:rPr lang="it-IT" sz="2000" err="1">
                    <a:latin typeface="Aptos Mono" panose="020B0009020202020204" pitchFamily="49" charset="0"/>
                  </a:rPr>
                  <a:t>circuit</a:t>
                </a:r>
                <a:r>
                  <a:rPr lang="it-IT" sz="2000">
                    <a:latin typeface="Aptos Mono" panose="020B0009020202020204" pitchFamily="49" charset="0"/>
                  </a:rPr>
                  <a:t> with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different</a:t>
                </a: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values</a:t>
                </a: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</a:t>
                </a:r>
                <a:r>
                  <a:rPr lang="it-IT" sz="2000">
                    <a:latin typeface="Aptos Mono" panose="020B0009020202020204" pitchFamily="49" charset="0"/>
                  </a:rPr>
                  <a:t>and study </a:t>
                </a:r>
                <a:r>
                  <a:rPr lang="it-IT" sz="2000" err="1">
                    <a:latin typeface="Aptos Mono" panose="020B0009020202020204" pitchFamily="49" charset="0"/>
                  </a:rPr>
                  <a:t>measurement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outcomes</a:t>
                </a:r>
                <a:r>
                  <a:rPr lang="it-IT" sz="2000">
                    <a:latin typeface="Aptos Mono" panose="020B0009020202020204" pitchFamily="49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to </a:t>
                </a:r>
                <a:r>
                  <a:rPr lang="it-IT" sz="2000" err="1">
                    <a:latin typeface="Aptos Mono" panose="020B0009020202020204" pitchFamily="49" charset="0"/>
                  </a:rPr>
                  <a:t>retrieve</a:t>
                </a:r>
                <a:r>
                  <a:rPr lang="it-IT" sz="2000">
                    <a:latin typeface="Aptos Mono" panose="020B0009020202020204" pitchFamily="49" charset="0"/>
                  </a:rPr>
                  <a:t> the </a:t>
                </a:r>
                <a:r>
                  <a:rPr lang="it-IT" sz="2000" err="1">
                    <a:latin typeface="Aptos Mono" panose="020B0009020202020204" pitchFamily="49" charset="0"/>
                  </a:rPr>
                  <a:t>wanted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eigenvalue</a:t>
                </a:r>
                <a:endParaRPr lang="it-IT" sz="2000" b="1">
                  <a:latin typeface="Aptos Mono" panose="020B0009020202020204" pitchFamily="49" charset="0"/>
                </a:endParaRPr>
              </a:p>
              <a:p>
                <a:endParaRPr lang="it-IT" sz="2000" b="1">
                  <a:latin typeface="Aptos Mono" panose="020B0009020202020204" pitchFamily="49" charset="0"/>
                </a:endParaRPr>
              </a:p>
              <a:p>
                <a:endParaRPr lang="it-IT" sz="2000" b="1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563F132-5A16-0A94-270A-DE4E64208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8" y="2356337"/>
                <a:ext cx="6634284" cy="1631216"/>
              </a:xfrm>
              <a:prstGeom prst="rect">
                <a:avLst/>
              </a:prstGeom>
              <a:blipFill>
                <a:blip r:embed="rId2"/>
                <a:stretch>
                  <a:fillRect l="-1011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4575508-3AB4-5483-8DDC-56885A4DF730}"/>
                  </a:ext>
                </a:extLst>
              </p:cNvPr>
              <p:cNvSpPr txBox="1"/>
              <p:nvPr/>
            </p:nvSpPr>
            <p:spPr>
              <a:xfrm>
                <a:off x="586728" y="3037568"/>
                <a:ext cx="5613188" cy="38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sz="2400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2000" err="1">
                    <a:latin typeface="Aptos Mono" panose="020B0009020202020204" pitchFamily="49" charset="0"/>
                  </a:rPr>
                  <a:t>Define</a:t>
                </a:r>
                <a:r>
                  <a:rPr lang="it-IT" sz="2000">
                    <a:latin typeface="Aptos Mono" panose="020B0009020202020204" pitchFamily="49" charset="0"/>
                  </a:rPr>
                  <a:t>:</a:t>
                </a:r>
              </a:p>
              <a:p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endParaRPr lang="it-IT" sz="2000" b="1">
                  <a:latin typeface="Aptos Mono" panose="020B0009020202020204" pitchFamily="49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it-IT" sz="2000" b="1">
                    <a:latin typeface="Aptos Mono" panose="020B0009020202020204" pitchFamily="49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it-IT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it-IT" sz="2000" b="1" err="1">
                    <a:latin typeface="Aptos Mono" panose="020B0009020202020204" pitchFamily="49" charset="0"/>
                  </a:rPr>
                  <a:t>All</a:t>
                </a:r>
                <a:r>
                  <a:rPr lang="it-IT" sz="2000" b="1">
                    <a:latin typeface="Aptos Mono" panose="020B0009020202020204" pitchFamily="49" charset="0"/>
                  </a:rPr>
                  <a:t> </a:t>
                </a:r>
                <a:r>
                  <a:rPr lang="it-IT" sz="2000" b="1" err="1">
                    <a:latin typeface="Aptos Mono" panose="020B0009020202020204" pitchFamily="49" charset="0"/>
                  </a:rPr>
                  <a:t>ancillas</a:t>
                </a:r>
                <a:r>
                  <a:rPr lang="it-IT" sz="2000" b="1">
                    <a:latin typeface="Aptos Mono" panose="020B0009020202020204" pitchFamily="49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⟩)</m:t>
                    </m:r>
                  </m:oMath>
                </a14:m>
                <a:endParaRPr lang="it-IT" sz="2000" b="1">
                  <a:latin typeface="Aptos Mono" panose="020B0009020202020204" pitchFamily="49" charset="0"/>
                </a:endParaRPr>
              </a:p>
              <a:p>
                <a:pPr algn="ctr"/>
                <a:endParaRPr lang="it-IT" sz="2000" b="1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Filtering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mechanism</a:t>
                </a:r>
                <a:r>
                  <a:rPr lang="it-IT" sz="2000" b="1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is</a:t>
                </a:r>
                <a:r>
                  <a:rPr lang="it-IT" sz="2000" b="1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based</a:t>
                </a:r>
                <a:r>
                  <a:rPr lang="it-IT" sz="2000">
                    <a:latin typeface="Aptos Mono" panose="020B0009020202020204" pitchFamily="49" charset="0"/>
                  </a:rPr>
                  <a:t> on </a:t>
                </a:r>
                <a:r>
                  <a:rPr lang="it-IT" sz="2000" err="1">
                    <a:latin typeface="Aptos Mono" panose="020B0009020202020204" pitchFamily="49" charset="0"/>
                  </a:rPr>
                  <a:t>interference</a:t>
                </a:r>
                <a:r>
                  <a:rPr lang="it-IT" sz="2000">
                    <a:latin typeface="Aptos Mono" panose="020B0009020202020204" pitchFamily="49" charset="0"/>
                  </a:rPr>
                  <a:t>:</a:t>
                </a: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 b="1">
                  <a:latin typeface="Aptos Mono" panose="020B0009020202020204" pitchFamily="49" charset="0"/>
                </a:endParaRPr>
              </a:p>
              <a:p>
                <a:pPr algn="ctr"/>
                <a:endParaRPr lang="it-IT" sz="2000">
                  <a:latin typeface="Aptos Mono" panose="020B0009020202020204" pitchFamily="49" charset="0"/>
                </a:endParaRPr>
              </a:p>
              <a:p>
                <a:pPr algn="ctr"/>
                <a:endParaRPr lang="it-IT" sz="2000">
                  <a:latin typeface="Aptos Mono" panose="020B0009020202020204" pitchFamily="49" charset="0"/>
                </a:endParaRPr>
              </a:p>
              <a:p>
                <a:pPr algn="ctr"/>
                <a:endParaRPr lang="it-IT" sz="2000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4575508-3AB4-5483-8DDC-56885A4DF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8" y="3037568"/>
                <a:ext cx="5613188" cy="3847207"/>
              </a:xfrm>
              <a:prstGeom prst="rect">
                <a:avLst/>
              </a:prstGeom>
              <a:blipFill>
                <a:blip r:embed="rId3"/>
                <a:stretch>
                  <a:fillRect l="-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angolare in su 7">
            <a:extLst>
              <a:ext uri="{FF2B5EF4-FFF2-40B4-BE49-F238E27FC236}">
                <a16:creationId xmlns:a16="http://schemas.microsoft.com/office/drawing/2014/main" id="{81D4B3B5-C9CD-C71A-1628-1387FE118220}"/>
              </a:ext>
            </a:extLst>
          </p:cNvPr>
          <p:cNvSpPr/>
          <p:nvPr/>
        </p:nvSpPr>
        <p:spPr>
          <a:xfrm flipH="1" flipV="1">
            <a:off x="8711393" y="3400107"/>
            <a:ext cx="715617" cy="278296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ngolare in su 8">
            <a:extLst>
              <a:ext uri="{FF2B5EF4-FFF2-40B4-BE49-F238E27FC236}">
                <a16:creationId xmlns:a16="http://schemas.microsoft.com/office/drawing/2014/main" id="{825BC597-36AF-79CB-10AD-1067B6C02DE2}"/>
              </a:ext>
            </a:extLst>
          </p:cNvPr>
          <p:cNvSpPr/>
          <p:nvPr/>
        </p:nvSpPr>
        <p:spPr>
          <a:xfrm flipH="1" flipV="1">
            <a:off x="10642331" y="4399279"/>
            <a:ext cx="715617" cy="278296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ngolare in su 9">
            <a:extLst>
              <a:ext uri="{FF2B5EF4-FFF2-40B4-BE49-F238E27FC236}">
                <a16:creationId xmlns:a16="http://schemas.microsoft.com/office/drawing/2014/main" id="{52F57D84-7ED4-B75C-DB3C-A5D00524DF5B}"/>
              </a:ext>
            </a:extLst>
          </p:cNvPr>
          <p:cNvSpPr/>
          <p:nvPr/>
        </p:nvSpPr>
        <p:spPr>
          <a:xfrm flipH="1" flipV="1">
            <a:off x="9441097" y="3740784"/>
            <a:ext cx="666992" cy="259824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057699F1-007E-5D41-AFC0-B632C983C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82" y="3160377"/>
            <a:ext cx="4599728" cy="2006409"/>
          </a:xfrm>
          <a:prstGeom prst="rect">
            <a:avLst/>
          </a:prstGeom>
        </p:spPr>
      </p:pic>
      <p:sp>
        <p:nvSpPr>
          <p:cNvPr id="13" name="Freccia angolare in su 12">
            <a:extLst>
              <a:ext uri="{FF2B5EF4-FFF2-40B4-BE49-F238E27FC236}">
                <a16:creationId xmlns:a16="http://schemas.microsoft.com/office/drawing/2014/main" id="{97A83562-2379-09B4-092C-E3A53BA1D140}"/>
              </a:ext>
            </a:extLst>
          </p:cNvPr>
          <p:cNvSpPr/>
          <p:nvPr/>
        </p:nvSpPr>
        <p:spPr>
          <a:xfrm flipH="1" flipV="1">
            <a:off x="8449585" y="2954680"/>
            <a:ext cx="715617" cy="278296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ngolare in su 13">
            <a:extLst>
              <a:ext uri="{FF2B5EF4-FFF2-40B4-BE49-F238E27FC236}">
                <a16:creationId xmlns:a16="http://schemas.microsoft.com/office/drawing/2014/main" id="{88F1B699-4404-7A08-80C9-1E9B53BD607B}"/>
              </a:ext>
            </a:extLst>
          </p:cNvPr>
          <p:cNvSpPr/>
          <p:nvPr/>
        </p:nvSpPr>
        <p:spPr>
          <a:xfrm flipH="1" flipV="1">
            <a:off x="9099352" y="3292241"/>
            <a:ext cx="666992" cy="259824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ngolare in su 14">
            <a:extLst>
              <a:ext uri="{FF2B5EF4-FFF2-40B4-BE49-F238E27FC236}">
                <a16:creationId xmlns:a16="http://schemas.microsoft.com/office/drawing/2014/main" id="{3020EFBD-F818-0FCD-00B3-A9C35CD6BA26}"/>
              </a:ext>
            </a:extLst>
          </p:cNvPr>
          <p:cNvSpPr/>
          <p:nvPr/>
        </p:nvSpPr>
        <p:spPr>
          <a:xfrm flipH="1" flipV="1">
            <a:off x="10309822" y="3949937"/>
            <a:ext cx="715617" cy="278296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A36C2E71-ED31-9734-8730-0C55AD69D4C0}"/>
                  </a:ext>
                </a:extLst>
              </p:cNvPr>
              <p:cNvSpPr/>
              <p:nvPr/>
            </p:nvSpPr>
            <p:spPr>
              <a:xfrm>
                <a:off x="1527155" y="5458009"/>
                <a:ext cx="1782575" cy="1103243"/>
              </a:xfrm>
              <a:prstGeom prst="ellipse">
                <a:avLst/>
              </a:prstGeom>
              <a:solidFill>
                <a:schemeClr val="bg2">
                  <a:lumMod val="75000"/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/>
                  <a:t>Peak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it-IT" sz="1800" b="1">
                    <a:latin typeface="Aptos Mono" panose="020B0009020202020204" pitchFamily="49" charset="0"/>
                  </a:rPr>
                  <a:t> </a:t>
                </a:r>
                <a:endParaRPr lang="it-IT"/>
              </a:p>
            </p:txBody>
          </p:sp>
        </mc:Choice>
        <mc:Fallback xmlns=""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A36C2E71-ED31-9734-8730-0C55AD69D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55" y="5458009"/>
                <a:ext cx="1782575" cy="110324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C144A584-C175-5CF2-35CC-EA3AAB3777CE}"/>
                  </a:ext>
                </a:extLst>
              </p:cNvPr>
              <p:cNvSpPr/>
              <p:nvPr/>
            </p:nvSpPr>
            <p:spPr>
              <a:xfrm>
                <a:off x="4845042" y="5423935"/>
                <a:ext cx="1858617" cy="1137317"/>
              </a:xfrm>
              <a:prstGeom prst="ellipse">
                <a:avLst/>
              </a:prstGeom>
              <a:solidFill>
                <a:schemeClr val="bg2">
                  <a:lumMod val="75000"/>
                  <a:alpha val="8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it-IT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C144A584-C175-5CF2-35CC-EA3AAB377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042" y="5423935"/>
                <a:ext cx="1858617" cy="113731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ccia bidirezionale verticale 18">
            <a:extLst>
              <a:ext uri="{FF2B5EF4-FFF2-40B4-BE49-F238E27FC236}">
                <a16:creationId xmlns:a16="http://schemas.microsoft.com/office/drawing/2014/main" id="{56885D6D-4431-467B-919C-FE3C36A2B1BC}"/>
              </a:ext>
            </a:extLst>
          </p:cNvPr>
          <p:cNvSpPr/>
          <p:nvPr/>
        </p:nvSpPr>
        <p:spPr>
          <a:xfrm rot="5400000">
            <a:off x="4009079" y="5228484"/>
            <a:ext cx="136613" cy="1535312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A06C56CC-5F1C-0574-3FD9-62BD98BE54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55" y="60880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8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45DB42-03FF-C79A-EEB2-40D3E35D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6AC234-5BD3-6FEE-7009-2B9E755C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4551" cy="1325563"/>
          </a:xfrm>
        </p:spPr>
        <p:txBody>
          <a:bodyPr/>
          <a:lstStyle/>
          <a:p>
            <a:r>
              <a:rPr lang="it-IT"/>
              <a:t>RODEO: </a:t>
            </a:r>
            <a:r>
              <a:rPr lang="it-IT" err="1"/>
              <a:t>Eigenvalue</a:t>
            </a:r>
            <a:r>
              <a:rPr lang="it-IT"/>
              <a:t> </a:t>
            </a:r>
            <a:r>
              <a:rPr lang="it-IT" err="1"/>
              <a:t>Determination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92F33BA-7BA9-36AA-7B6E-2809301042BD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09B631E-7B8B-EFCE-FA6B-ABDF471EB731}"/>
              </a:ext>
            </a:extLst>
          </p:cNvPr>
          <p:cNvSpPr/>
          <p:nvPr/>
        </p:nvSpPr>
        <p:spPr>
          <a:xfrm>
            <a:off x="591268" y="1609725"/>
            <a:ext cx="3599727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Case 1: Input </a:t>
            </a:r>
            <a:r>
              <a:rPr lang="it-IT" err="1">
                <a:latin typeface="Aptos Mono" panose="020B0009020202020204" pitchFamily="49" charset="0"/>
              </a:rPr>
              <a:t>Eigenstate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5" name="Immagine 4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1CD777D-A243-9646-6752-2195721D3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82" y="3160377"/>
            <a:ext cx="4599728" cy="200640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132E6E1-D1F9-14BE-B29D-809742433F88}"/>
              </a:ext>
            </a:extLst>
          </p:cNvPr>
          <p:cNvSpPr txBox="1"/>
          <p:nvPr/>
        </p:nvSpPr>
        <p:spPr>
          <a:xfrm>
            <a:off x="591268" y="2356337"/>
            <a:ext cx="6634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b="1">
              <a:latin typeface="Aptos Mono" panose="020B0009020202020204" pitchFamily="49" charset="0"/>
            </a:endParaRPr>
          </a:p>
          <a:p>
            <a:endParaRPr lang="it-IT" sz="2000" b="1">
              <a:latin typeface="Aptos Mono" panose="020B0009020202020204" pitchFamily="49" charset="0"/>
            </a:endParaRPr>
          </a:p>
        </p:txBody>
      </p:sp>
      <p:sp>
        <p:nvSpPr>
          <p:cNvPr id="8" name="Freccia angolare in su 7">
            <a:extLst>
              <a:ext uri="{FF2B5EF4-FFF2-40B4-BE49-F238E27FC236}">
                <a16:creationId xmlns:a16="http://schemas.microsoft.com/office/drawing/2014/main" id="{B57E1FB9-A941-4916-A066-7434634557B9}"/>
              </a:ext>
            </a:extLst>
          </p:cNvPr>
          <p:cNvSpPr/>
          <p:nvPr/>
        </p:nvSpPr>
        <p:spPr>
          <a:xfrm flipH="1" flipV="1">
            <a:off x="8449585" y="2954680"/>
            <a:ext cx="715617" cy="278296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ngolare in su 8">
            <a:extLst>
              <a:ext uri="{FF2B5EF4-FFF2-40B4-BE49-F238E27FC236}">
                <a16:creationId xmlns:a16="http://schemas.microsoft.com/office/drawing/2014/main" id="{E44E7815-616D-D5F6-FC73-ADAAD6779952}"/>
              </a:ext>
            </a:extLst>
          </p:cNvPr>
          <p:cNvSpPr/>
          <p:nvPr/>
        </p:nvSpPr>
        <p:spPr>
          <a:xfrm flipH="1" flipV="1">
            <a:off x="10309822" y="3949937"/>
            <a:ext cx="715617" cy="278296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ngolare in su 9">
            <a:extLst>
              <a:ext uri="{FF2B5EF4-FFF2-40B4-BE49-F238E27FC236}">
                <a16:creationId xmlns:a16="http://schemas.microsoft.com/office/drawing/2014/main" id="{DFC57DFB-D7E8-E388-D53E-6738D1EBDC82}"/>
              </a:ext>
            </a:extLst>
          </p:cNvPr>
          <p:cNvSpPr/>
          <p:nvPr/>
        </p:nvSpPr>
        <p:spPr>
          <a:xfrm flipH="1" flipV="1">
            <a:off x="9099352" y="3292241"/>
            <a:ext cx="666992" cy="259824"/>
          </a:xfrm>
          <a:prstGeom prst="bentUpArrow">
            <a:avLst>
              <a:gd name="adj1" fmla="val 28571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7CC9E51-010B-DBF1-BEA0-82CA9BB6A9B0}"/>
                  </a:ext>
                </a:extLst>
              </p:cNvPr>
              <p:cNvSpPr txBox="1"/>
              <p:nvPr/>
            </p:nvSpPr>
            <p:spPr>
              <a:xfrm>
                <a:off x="614008" y="2259693"/>
                <a:ext cx="6186659" cy="5176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b="1">
                    <a:latin typeface="Aptos Mono" panose="020B0009020202020204" pitchFamily="49" charset="0"/>
                  </a:rPr>
                  <a:t>Simple Case:</a:t>
                </a:r>
              </a:p>
              <a:p>
                <a:endParaRPr lang="it-IT" sz="1800">
                  <a:latin typeface="Aptos Mono" panose="020B00090202020202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1" i="1" smtClean="0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it-IT" sz="18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sub>
                          </m:sSub>
                        </m:e>
                      </m:d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it-IT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1800" b="1" i="1" smtClean="0">
                                  <a:latin typeface="Cambria Math" panose="02040503050406030204" pitchFamily="18" charset="0"/>
                                </a:rPr>
                                <m:t>𝒐𝒃𝒋</m:t>
                              </m:r>
                            </m:sub>
                          </m:sSub>
                        </m:e>
                      </m:d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it-IT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it-IT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1800" b="1" i="1" smtClean="0">
                                  <a:latin typeface="Cambria Math" panose="02040503050406030204" pitchFamily="18" charset="0"/>
                                </a:rPr>
                                <m:t>𝒐𝒃𝒋</m:t>
                              </m:r>
                            </m:sub>
                          </m:sSub>
                        </m:e>
                      </m:d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𝒐𝒃𝒋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b="1">
                  <a:latin typeface="Aptos Mono" panose="020B0009020202020204" pitchFamily="49" charset="0"/>
                </a:endParaRPr>
              </a:p>
              <a:p>
                <a:endParaRPr lang="it-IT" b="1">
                  <a:latin typeface="Aptos Mono" panose="020B0009020202020204" pitchFamily="49" charset="0"/>
                </a:endParaRPr>
              </a:p>
              <a:p>
                <a:r>
                  <a:rPr lang="it-IT" sz="1800" err="1">
                    <a:latin typeface="Aptos Mono" panose="020B0009020202020204" pitchFamily="49" charset="0"/>
                  </a:rPr>
                  <a:t>Then</a:t>
                </a:r>
                <a:r>
                  <a:rPr lang="it-IT" sz="1800">
                    <a:latin typeface="Aptos Mono" panose="020B0009020202020204" pitchFamily="49" charset="0"/>
                  </a:rPr>
                  <a:t>:</a:t>
                </a:r>
              </a:p>
              <a:p>
                <a:endParaRPr lang="it-IT" sz="1800" b="1">
                  <a:latin typeface="Aptos Mono" panose="020B0009020202020204" pitchFamily="49" charset="0"/>
                </a:endParaRPr>
              </a:p>
              <a:p>
                <a:endParaRPr lang="it-IT" b="1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it-IT" b="1" i="1">
                  <a:solidFill>
                    <a:schemeClr val="bg2">
                      <a:lumMod val="50000"/>
                    </a:schemeClr>
                  </a:solidFill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Energy Filter</a:t>
                </a:r>
                <a:r>
                  <a:rPr lang="it-IT">
                    <a:latin typeface="Aptos Mono" panose="020B0009020202020204" pitchFamily="49" charset="0"/>
                  </a:rPr>
                  <a:t>: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>
                    <a:latin typeface="Aptos Mono" panose="020B0009020202020204" pitchFamily="49" charset="0"/>
                  </a:rPr>
                  <a:t> </a:t>
                </a:r>
                <a:r>
                  <a:rPr lang="it-IT" err="1">
                    <a:latin typeface="Aptos Mono" panose="020B0009020202020204" pitchFamily="49" charset="0"/>
                  </a:rPr>
                  <a:t>according</a:t>
                </a:r>
                <a:r>
                  <a:rPr lang="it-IT">
                    <a:latin typeface="Aptos Mono" panose="020B0009020202020204" pitchFamily="49" charset="0"/>
                  </a:rPr>
                  <a:t> to </a:t>
                </a:r>
                <a:r>
                  <a:rPr lang="it-IT" err="1">
                    <a:latin typeface="Aptos Mono" panose="020B0009020202020204" pitchFamily="49" charset="0"/>
                  </a:rPr>
                  <a:t>Gaussian</a:t>
                </a:r>
                <a:r>
                  <a:rPr lang="it-IT">
                    <a:latin typeface="Aptos Mono" panose="020B0009020202020204" pitchFamily="49" charset="0"/>
                  </a:rPr>
                  <a:t> </a:t>
                </a:r>
                <a:r>
                  <a:rPr lang="it-IT" err="1">
                    <a:latin typeface="Aptos Mono" panose="020B0009020202020204" pitchFamily="49" charset="0"/>
                  </a:rPr>
                  <a:t>distribution</a:t>
                </a:r>
                <a:r>
                  <a:rPr lang="it-IT">
                    <a:latin typeface="Aptos Mono" panose="020B0009020202020204" pitchFamily="49" charset="0"/>
                  </a:rPr>
                  <a:t> with </a:t>
                </a:r>
                <a:r>
                  <a:rPr lang="it-IT" err="1">
                    <a:latin typeface="Aptos Mono" panose="020B0009020202020204" pitchFamily="49" charset="0"/>
                  </a:rPr>
                  <a:t>stdev</a:t>
                </a:r>
                <a:r>
                  <a:rPr lang="it-IT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</m:oMath>
                </a14:m>
                <a:r>
                  <a:rPr lang="it-IT">
                    <a:latin typeface="Aptos Mono" panose="020B0009020202020204" pitchFamily="49" charset="0"/>
                  </a:rPr>
                  <a:t> </a:t>
                </a:r>
              </a:p>
              <a:p>
                <a:r>
                  <a:rPr lang="it-IT">
                    <a:latin typeface="Aptos Mono" panose="020B0009020202020204" pitchFamily="49" charset="0"/>
                  </a:rPr>
                  <a:t>  and </a:t>
                </a:r>
                <a:r>
                  <a:rPr lang="it-IT" err="1">
                    <a:latin typeface="Aptos Mono" panose="020B0009020202020204" pitchFamily="49" charset="0"/>
                  </a:rPr>
                  <a:t>increase</a:t>
                </a:r>
                <a:r>
                  <a:rPr lang="it-IT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>
                    <a:latin typeface="Aptos Mono" panose="020B0009020202020204" pitchFamily="49" charset="0"/>
                  </a:rPr>
                  <a:t>(</a:t>
                </a:r>
                <a:r>
                  <a:rPr lang="it-IT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Rodeo </a:t>
                </a:r>
                <a:r>
                  <a:rPr lang="it-IT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cycle</a:t>
                </a:r>
                <a:r>
                  <a:rPr lang="it-IT">
                    <a:latin typeface="Aptos Mono" panose="020B0009020202020204" pitchFamily="49" charset="0"/>
                  </a:rPr>
                  <a:t>):</a:t>
                </a:r>
              </a:p>
              <a:p>
                <a:endParaRPr lang="it-IT">
                  <a:latin typeface="Aptos Mono" panose="020B00090202020202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it-IT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it-IT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it-IT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</m:oMath>
                  </m:oMathPara>
                </a14:m>
                <a:endParaRPr lang="it-IT">
                  <a:latin typeface="Aptos Mono" panose="020B0009020202020204" pitchFamily="49" charset="0"/>
                </a:endParaRPr>
              </a:p>
              <a:p>
                <a:endParaRPr lang="it-IT" b="1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Exponential</a:t>
                </a:r>
                <a:r>
                  <a:rPr lang="it-IT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</a:t>
                </a:r>
                <a:r>
                  <a:rPr lang="it-IT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suppression</a:t>
                </a:r>
                <a:r>
                  <a:rPr lang="it-IT">
                    <a:latin typeface="Aptos Mono" panose="020B0009020202020204" pitchFamily="49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it-IT" b="1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𝒐𝒃𝒋</m:t>
                        </m:r>
                      </m:sub>
                    </m:sSub>
                  </m:oMath>
                </a14:m>
                <a:r>
                  <a:rPr lang="it-IT">
                    <a:latin typeface="Aptos Mono" panose="020B0009020202020204" pitchFamily="49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>
                    <a:latin typeface="Aptos Mono" panose="020B0009020202020204" pitchFamily="49" charset="0"/>
                  </a:rPr>
                  <a:t> </a:t>
                </a:r>
              </a:p>
              <a:p>
                <a:endParaRPr lang="it-IT">
                  <a:latin typeface="Aptos Mono" panose="020B0009020202020204" pitchFamily="49" charset="0"/>
                </a:endParaRPr>
              </a:p>
              <a:p>
                <a:endParaRPr lang="it-IT">
                  <a:latin typeface="Aptos Mono" panose="020B0009020202020204" pitchFamily="49" charset="0"/>
                </a:endParaRPr>
              </a:p>
              <a:p>
                <a:endParaRPr lang="it-IT" sz="1800" b="1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7CC9E51-010B-DBF1-BEA0-82CA9BB6A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08" y="2259693"/>
                <a:ext cx="6186659" cy="5176930"/>
              </a:xfrm>
              <a:prstGeom prst="rect">
                <a:avLst/>
              </a:prstGeom>
              <a:blipFill>
                <a:blip r:embed="rId3"/>
                <a:stretch>
                  <a:fillRect l="-887" t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er 13">
            <a:extLst>
              <a:ext uri="{FF2B5EF4-FFF2-40B4-BE49-F238E27FC236}">
                <a16:creationId xmlns:a16="http://schemas.microsoft.com/office/drawing/2014/main" id="{91B172D4-7008-6196-B2FD-D4F14868C3A9}"/>
              </a:ext>
            </a:extLst>
          </p:cNvPr>
          <p:cNvSpPr/>
          <p:nvPr/>
        </p:nvSpPr>
        <p:spPr>
          <a:xfrm>
            <a:off x="7006149" y="4792700"/>
            <a:ext cx="300519" cy="2981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C31EEDB-8566-EC45-441C-C2EA0A8A5266}"/>
                  </a:ext>
                </a:extLst>
              </p:cNvPr>
              <p:cNvSpPr txBox="1"/>
              <p:nvPr/>
            </p:nvSpPr>
            <p:spPr>
              <a:xfrm>
                <a:off x="6327420" y="4732472"/>
                <a:ext cx="745139" cy="358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it-IT" sz="160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C31EEDB-8566-EC45-441C-C2EA0A8A5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420" y="4732472"/>
                <a:ext cx="745139" cy="358368"/>
              </a:xfrm>
              <a:prstGeom prst="rect">
                <a:avLst/>
              </a:prstGeom>
              <a:blipFill>
                <a:blip r:embed="rId4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testo, Carattere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10034E29-6F4E-6A85-675B-5C32D5D8B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29" y="2324797"/>
            <a:ext cx="5682233" cy="3360585"/>
          </a:xfrm>
          <a:prstGeom prst="rect">
            <a:avLst/>
          </a:prstGeom>
        </p:spPr>
      </p:pic>
      <p:pic>
        <p:nvPicPr>
          <p:cNvPr id="16" name="Immagine 15" descr="Immagine che contiene testo, Carattere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1C0BD8D-A2B8-9337-A3AB-C07C8A153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90" y="2468677"/>
            <a:ext cx="5756805" cy="3745866"/>
          </a:xfrm>
          <a:prstGeom prst="rect">
            <a:avLst/>
          </a:prstGeom>
        </p:spPr>
      </p:pic>
      <p:pic>
        <p:nvPicPr>
          <p:cNvPr id="17" name="Immagine 16" descr="Immagine che contiene persona, vestiti, Sport con animali, rodeo&#10;&#10;Il contenuto generato dall'IA potrebbe non essere corretto.">
            <a:extLst>
              <a:ext uri="{FF2B5EF4-FFF2-40B4-BE49-F238E27FC236}">
                <a16:creationId xmlns:a16="http://schemas.microsoft.com/office/drawing/2014/main" id="{3A77C7CA-A3C8-1CC3-5FBC-C5A43713F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747" y="2332714"/>
            <a:ext cx="649296" cy="793386"/>
          </a:xfrm>
          <a:prstGeom prst="rect">
            <a:avLst/>
          </a:prstGeom>
        </p:spPr>
      </p:pic>
      <p:pic>
        <p:nvPicPr>
          <p:cNvPr id="18" name="Immagine 17" descr="Immagine che contiene persona, vestiti, Sport con animali, rodeo&#10;&#10;Il contenuto generato dall'IA potrebbe non essere corretto.">
            <a:extLst>
              <a:ext uri="{FF2B5EF4-FFF2-40B4-BE49-F238E27FC236}">
                <a16:creationId xmlns:a16="http://schemas.microsoft.com/office/drawing/2014/main" id="{FF054090-62A6-CF3C-05F8-706E0CFF8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65" y="2325164"/>
            <a:ext cx="649296" cy="793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FA74F15-6ECC-FD33-A363-B4EF13A334B5}"/>
                  </a:ext>
                </a:extLst>
              </p:cNvPr>
              <p:cNvSpPr txBox="1"/>
              <p:nvPr/>
            </p:nvSpPr>
            <p:spPr>
              <a:xfrm>
                <a:off x="614009" y="3590862"/>
                <a:ext cx="5613188" cy="1739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unc>
                            <m:funcPr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it-IT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1" i="0" smtClean="0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e>
                                <m:sup>
                                  <m:r>
                                    <a:rPr lang="it-IT" sz="2000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it-IT" sz="2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2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2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𝒐𝒃𝒋</m:t>
                                              </m:r>
                                            </m:sub>
                                          </m:sSub>
                                          <m:r>
                                            <a:rPr lang="it-IT" sz="2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2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𝑬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it-IT" sz="20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it-IT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 sz="2000" b="1">
                  <a:latin typeface="Aptos Mono" panose="020B0009020202020204" pitchFamily="49" charset="0"/>
                </a:endParaRPr>
              </a:p>
              <a:p>
                <a:pPr algn="ctr"/>
                <a:endParaRPr lang="it-IT" sz="2000">
                  <a:latin typeface="Aptos Mono" panose="020B0009020202020204" pitchFamily="49" charset="0"/>
                </a:endParaRPr>
              </a:p>
              <a:p>
                <a:pPr algn="ctr"/>
                <a:endParaRPr lang="it-IT" sz="2000">
                  <a:latin typeface="Aptos Mono" panose="020B0009020202020204" pitchFamily="49" charset="0"/>
                </a:endParaRPr>
              </a:p>
              <a:p>
                <a:pPr algn="ctr"/>
                <a:endParaRPr lang="it-IT" sz="2000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FA74F15-6ECC-FD33-A363-B4EF13A3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09" y="3590862"/>
                <a:ext cx="5613188" cy="17392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006B2EB-89BB-59F9-2CB7-1103782BF7CC}"/>
                  </a:ext>
                </a:extLst>
              </p:cNvPr>
              <p:cNvSpPr txBox="1"/>
              <p:nvPr/>
            </p:nvSpPr>
            <p:spPr>
              <a:xfrm>
                <a:off x="404580" y="3643651"/>
                <a:ext cx="4938782" cy="743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e>
                            <m:sup>
                              <m:r>
                                <a:rPr lang="it-IT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𝑬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𝒐𝒃𝒋</m:t>
                                          </m:r>
                                        </m:sub>
                                      </m:s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d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num>
                                <m:den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006B2EB-89BB-59F9-2CB7-1103782BF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80" y="3643651"/>
                <a:ext cx="4938782" cy="7434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5612348-006E-2CA3-7B19-4146EF4F7DE9}"/>
              </a:ext>
            </a:extLst>
          </p:cNvPr>
          <p:cNvCxnSpPr/>
          <p:nvPr/>
        </p:nvCxnSpPr>
        <p:spPr>
          <a:xfrm>
            <a:off x="8875059" y="4075769"/>
            <a:ext cx="663388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2B42D7CE-D9D6-DB41-343A-BCF51AACDFFC}"/>
                  </a:ext>
                </a:extLst>
              </p:cNvPr>
              <p:cNvSpPr txBox="1"/>
              <p:nvPr/>
            </p:nvSpPr>
            <p:spPr>
              <a:xfrm>
                <a:off x="8378543" y="3367786"/>
                <a:ext cx="1545591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it-IT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2B42D7CE-D9D6-DB41-343A-BCF51AAC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543" y="3367786"/>
                <a:ext cx="1545591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BCD4CAD-6F8B-B73D-9885-E2CC5EA9763B}"/>
                  </a:ext>
                </a:extLst>
              </p:cNvPr>
              <p:cNvSpPr txBox="1"/>
              <p:nvPr/>
            </p:nvSpPr>
            <p:spPr>
              <a:xfrm>
                <a:off x="1381961" y="3625720"/>
                <a:ext cx="3906198" cy="743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it-IT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func>
                            <m:funcPr>
                              <m:ctrlPr>
                                <a:rPr lang="it-IT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it-IT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800" b="1" i="0" smtClean="0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e>
                                <m:sup>
                                  <m:r>
                                    <a:rPr lang="it-IT" sz="1800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it-IT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8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8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8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𝒐𝒃𝒋</m:t>
                                              </m:r>
                                            </m:sub>
                                          </m:sSub>
                                          <m:r>
                                            <a:rPr lang="it-IT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𝑬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it-IT" sz="1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it-IT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sz="18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EBCD4CAD-6F8B-B73D-9885-E2CC5EA97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61" y="3625720"/>
                <a:ext cx="3906198" cy="7434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1AF72442-EC98-BC71-71D9-92FEECC922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55" y="6088081"/>
            <a:ext cx="1154479" cy="50724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4931436-4F3B-7A69-B42F-593DECA9BACB}"/>
              </a:ext>
            </a:extLst>
          </p:cNvPr>
          <p:cNvCxnSpPr>
            <a:cxnSpLocks/>
          </p:cNvCxnSpPr>
          <p:nvPr/>
        </p:nvCxnSpPr>
        <p:spPr>
          <a:xfrm>
            <a:off x="8742137" y="4656298"/>
            <a:ext cx="265844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0C1A98A-0B8A-352B-5B40-1BB88E04F51C}"/>
              </a:ext>
            </a:extLst>
          </p:cNvPr>
          <p:cNvSpPr txBox="1"/>
          <p:nvPr/>
        </p:nvSpPr>
        <p:spPr>
          <a:xfrm>
            <a:off x="8861941" y="4042263"/>
            <a:ext cx="154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con angoli arrotondati 25">
                <a:extLst>
                  <a:ext uri="{FF2B5EF4-FFF2-40B4-BE49-F238E27FC236}">
                    <a16:creationId xmlns:a16="http://schemas.microsoft.com/office/drawing/2014/main" id="{DF708583-EB1F-5631-AE1B-EE9CF7EC2854}"/>
                  </a:ext>
                </a:extLst>
              </p:cNvPr>
              <p:cNvSpPr/>
              <p:nvPr/>
            </p:nvSpPr>
            <p:spPr>
              <a:xfrm>
                <a:off x="9165113" y="4218641"/>
                <a:ext cx="1584508" cy="87143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it-IT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𝑟𝑚𝑠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Rettangolo con angoli arrotondati 25">
                <a:extLst>
                  <a:ext uri="{FF2B5EF4-FFF2-40B4-BE49-F238E27FC236}">
                    <a16:creationId xmlns:a16="http://schemas.microsoft.com/office/drawing/2014/main" id="{DF708583-EB1F-5631-AE1B-EE9CF7EC2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113" y="4218641"/>
                <a:ext cx="1584508" cy="87143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81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1" grpId="0"/>
      <p:bldP spid="23" grpId="0"/>
      <p:bldP spid="25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3DBCD-DD4A-479E-276D-5C23E30B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9C67E-83BD-13A0-FD00-A23760FD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2835" cy="1325563"/>
          </a:xfrm>
        </p:spPr>
        <p:txBody>
          <a:bodyPr/>
          <a:lstStyle/>
          <a:p>
            <a:r>
              <a:rPr lang="it-IT"/>
              <a:t>RODEO: </a:t>
            </a:r>
            <a:r>
              <a:rPr lang="it-IT" err="1"/>
              <a:t>Eigenvalue</a:t>
            </a:r>
            <a:r>
              <a:rPr lang="it-IT"/>
              <a:t> </a:t>
            </a:r>
            <a:r>
              <a:rPr lang="it-IT" err="1"/>
              <a:t>Determination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AE43F4D-E1F8-F99F-77B6-7CF3398D1C34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343CFD5-6CC8-C7A9-275B-182F79952A61}"/>
              </a:ext>
            </a:extLst>
          </p:cNvPr>
          <p:cNvSpPr/>
          <p:nvPr/>
        </p:nvSpPr>
        <p:spPr>
          <a:xfrm>
            <a:off x="591269" y="1609725"/>
            <a:ext cx="3494956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Case 2: </a:t>
            </a:r>
            <a:r>
              <a:rPr lang="it-IT" err="1">
                <a:latin typeface="Aptos Mono" panose="020B0009020202020204" pitchFamily="49" charset="0"/>
              </a:rPr>
              <a:t>Generic</a:t>
            </a:r>
            <a:r>
              <a:rPr lang="it-IT">
                <a:latin typeface="Aptos Mono" panose="020B0009020202020204" pitchFamily="49" charset="0"/>
              </a:rPr>
              <a:t> Input</a:t>
            </a:r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A78E9B4-E0C6-3B27-7EB1-FBB7C62E89C7}"/>
                  </a:ext>
                </a:extLst>
              </p:cNvPr>
              <p:cNvSpPr txBox="1"/>
              <p:nvPr/>
            </p:nvSpPr>
            <p:spPr>
              <a:xfrm>
                <a:off x="591267" y="2356337"/>
                <a:ext cx="10017635" cy="4853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>
                    <a:latin typeface="Aptos Mono" panose="020B0009020202020204" pitchFamily="49" charset="0"/>
                  </a:rPr>
                  <a:t>General case: </a:t>
                </a:r>
                <a:r>
                  <a:rPr lang="it-IT" sz="2000" err="1">
                    <a:latin typeface="Aptos Mono" panose="020B0009020202020204" pitchFamily="49" charset="0"/>
                  </a:rPr>
                  <a:t>Initial</a:t>
                </a:r>
                <a:r>
                  <a:rPr lang="it-IT" sz="2000">
                    <a:latin typeface="Aptos Mono" panose="020B0009020202020204" pitchFamily="49" charset="0"/>
                  </a:rPr>
                  <a:t> state(</a:t>
                </a:r>
                <a:r>
                  <a:rPr lang="it-IT" sz="2000" err="1">
                    <a:latin typeface="Aptos Mono" panose="020B0009020202020204" pitchFamily="49" charset="0"/>
                  </a:rPr>
                  <a:t>ansatz</a:t>
                </a:r>
                <a:r>
                  <a:rPr lang="it-IT" sz="2000">
                    <a:latin typeface="Aptos Mono" panose="020B0009020202020204" pitchFamily="49" charset="0"/>
                  </a:rPr>
                  <a:t>)</a:t>
                </a:r>
                <a:r>
                  <a:rPr lang="it-IT" sz="20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:</a:t>
                </a: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r>
                  <a:rPr lang="it-IT" sz="2000" b="0"/>
                  <a:t>			   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1" i="1">
                                        <a:latin typeface="Cambria Math" panose="02040503050406030204" pitchFamily="18" charset="0"/>
                                      </a:rPr>
                                      <m:t>𝝍</m:t>
                                    </m:r>
                                  </m:e>
                                  <m:sub>
                                    <m:r>
                                      <a:rPr lang="it-IT" sz="2000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𝒐𝒃𝒋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000" b="1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it-IT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𝒐𝒃𝒋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it-IT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it-IT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sub>
                        </m:sSub>
                      </m:e>
                    </m:d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it-IT" sz="2000" b="1">
                  <a:latin typeface="Aptos Mono" panose="020B0009020202020204" pitchFamily="49" charset="0"/>
                </a:endParaRPr>
              </a:p>
              <a:p>
                <a:r>
                  <a:rPr lang="it-IT" sz="2000" b="1" err="1">
                    <a:latin typeface="Aptos Mono" panose="020B0009020202020204" pitchFamily="49" charset="0"/>
                  </a:rPr>
                  <a:t>Problems</a:t>
                </a:r>
                <a:r>
                  <a:rPr lang="it-IT" sz="2000">
                    <a:latin typeface="Aptos Mono" panose="020B0009020202020204" pitchFamily="49" charset="0"/>
                  </a:rPr>
                  <a:t>:</a:t>
                </a:r>
              </a:p>
              <a:p>
                <a:r>
                  <a:rPr lang="it-IT" sz="2000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I .</a:t>
                </a:r>
                <a:r>
                  <a:rPr lang="it-IT" sz="2000">
                    <a:latin typeface="Aptos Mono" panose="020B0009020202020204" pitchFamily="49" charset="0"/>
                  </a:rPr>
                  <a:t> State </a:t>
                </a:r>
                <a:r>
                  <a:rPr lang="it-IT" sz="2000" err="1">
                    <a:latin typeface="Aptos Mono" panose="020B0009020202020204" pitchFamily="49" charset="0"/>
                  </a:rPr>
                  <a:t>at</a:t>
                </a:r>
                <a:r>
                  <a:rPr lang="it-IT" sz="2000">
                    <a:latin typeface="Aptos Mono" panose="020B0009020202020204" pitchFamily="49" charset="0"/>
                  </a:rPr>
                  <a:t> target </a:t>
                </a:r>
                <a:r>
                  <a:rPr lang="it-IT" sz="2000" err="1">
                    <a:latin typeface="Aptos Mono" panose="020B0009020202020204" pitchFamily="49" charset="0"/>
                  </a:rPr>
                  <a:t>register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changes</a:t>
                </a:r>
                <a:r>
                  <a:rPr lang="it-IT" sz="2000">
                    <a:latin typeface="Aptos Mono" panose="020B0009020202020204" pitchFamily="49" charset="0"/>
                  </a:rPr>
                  <a:t> with </a:t>
                </a:r>
                <a:r>
                  <a:rPr lang="it-IT" sz="2000" err="1">
                    <a:latin typeface="Aptos Mono" panose="020B0009020202020204" pitchFamily="49" charset="0"/>
                  </a:rPr>
                  <a:t>Hamiltonian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evolution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</a:p>
              <a:p>
                <a:r>
                  <a:rPr lang="it-IT" sz="2000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II.</a:t>
                </a:r>
                <a:r>
                  <a:rPr lang="it-IT" sz="2000">
                    <a:latin typeface="Aptos Mono" panose="020B0009020202020204" pitchFamily="49" charset="0"/>
                  </a:rPr>
                  <a:t> Peak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at</a:t>
                </a:r>
                <a:r>
                  <a:rPr lang="it-IT" sz="2000" b="1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with </a:t>
                </a: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maximum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at</a:t>
                </a: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instead</a:t>
                </a:r>
                <a:r>
                  <a:rPr lang="it-IT" sz="2000">
                    <a:latin typeface="Aptos Mono" panose="020B0009020202020204" pitchFamily="49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it-IT" sz="2000">
                  <a:latin typeface="Aptos Mono" panose="020B0009020202020204" pitchFamily="49" charset="0"/>
                </a:endParaRPr>
              </a:p>
              <a:p>
                <a:br>
                  <a:rPr lang="it-IT" sz="2000">
                    <a:latin typeface="Aptos Mono" panose="020B0009020202020204" pitchFamily="49" charset="0"/>
                  </a:rPr>
                </a:br>
                <a:r>
                  <a:rPr lang="it-IT" sz="2000" b="1">
                    <a:latin typeface="Aptos Mono" panose="020B0009020202020204" pitchFamily="49" charset="0"/>
                  </a:rPr>
                  <a:t>Solution</a:t>
                </a:r>
                <a:r>
                  <a:rPr lang="it-IT" sz="2000">
                    <a:latin typeface="Aptos Mono" panose="020B0009020202020204" pitchFamily="49" charset="0"/>
                  </a:rPr>
                  <a:t>:</a:t>
                </a:r>
              </a:p>
              <a:p>
                <a:r>
                  <a:rPr lang="it-IT" sz="2000" err="1">
                    <a:latin typeface="Aptos Mono" panose="020B0009020202020204" pitchFamily="49" charset="0"/>
                  </a:rPr>
                  <a:t>Run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algorithm</a:t>
                </a:r>
                <a:r>
                  <a:rPr lang="it-IT" sz="2000">
                    <a:latin typeface="Aptos Mono" panose="020B0009020202020204" pitchFamily="49" charset="0"/>
                  </a:rPr>
                  <a:t> multiple times with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increasing</a:t>
                </a: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to </a:t>
                </a:r>
                <a:r>
                  <a:rPr lang="it-IT" sz="2000" err="1">
                    <a:latin typeface="Aptos Mono" panose="020B0009020202020204" pitchFamily="49" charset="0"/>
                  </a:rPr>
                  <a:t>improve</a:t>
                </a:r>
                <a:r>
                  <a:rPr lang="it-IT" sz="2000">
                    <a:latin typeface="Aptos Mono" panose="020B0009020202020204" pitchFamily="49" charset="0"/>
                  </a:rPr>
                  <a:t> energy </a:t>
                </a:r>
                <a:r>
                  <a:rPr lang="it-IT" sz="2000" err="1">
                    <a:latin typeface="Aptos Mono" panose="020B0009020202020204" pitchFamily="49" charset="0"/>
                  </a:rPr>
                  <a:t>resolution</a:t>
                </a:r>
                <a:r>
                  <a:rPr lang="it-IT" sz="2000">
                    <a:latin typeface="Aptos Mono" panose="020B0009020202020204" pitchFamily="49" charset="0"/>
                  </a:rPr>
                  <a:t> (Heisenberg </a:t>
                </a:r>
                <a:r>
                  <a:rPr lang="it-IT" sz="2000" err="1">
                    <a:latin typeface="Aptos Mono" panose="020B0009020202020204" pitchFamily="49" charset="0"/>
                  </a:rPr>
                  <a:t>principle</a:t>
                </a:r>
                <a:r>
                  <a:rPr lang="it-IT" sz="2000">
                    <a:latin typeface="Aptos Mono" panose="020B0009020202020204" pitchFamily="49" charset="0"/>
                  </a:rPr>
                  <a:t>) and isolate </a:t>
                </a:r>
                <a:r>
                  <a:rPr lang="it-IT" sz="2000" err="1">
                    <a:latin typeface="Aptos Mono" panose="020B0009020202020204" pitchFamily="49" charset="0"/>
                  </a:rPr>
                  <a:t>peak</a:t>
                </a:r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 b="1">
                  <a:latin typeface="Aptos Mono" panose="020B0009020202020204" pitchFamily="49" charset="0"/>
                </a:endParaRPr>
              </a:p>
              <a:p>
                <a:r>
                  <a:rPr lang="it-IT" sz="2000" b="1">
                    <a:latin typeface="Aptos Mono" panose="020B0009020202020204" pitchFamily="49" charset="0"/>
                  </a:rPr>
                  <a:t>Caveat</a:t>
                </a:r>
                <a:r>
                  <a:rPr lang="it-IT" sz="2000">
                    <a:latin typeface="Aptos Mono" panose="020B0009020202020204" pitchFamily="49" charset="0"/>
                  </a:rPr>
                  <a:t>: Strong </a:t>
                </a:r>
                <a:r>
                  <a:rPr lang="it-IT" sz="2000" err="1">
                    <a:latin typeface="Aptos Mono" panose="020B0009020202020204" pitchFamily="49" charset="0"/>
                  </a:rPr>
                  <a:t>dependence</a:t>
                </a:r>
                <a:r>
                  <a:rPr lang="it-IT" sz="2000">
                    <a:latin typeface="Aptos Mono" panose="020B0009020202020204" pitchFamily="49" charset="0"/>
                  </a:rPr>
                  <a:t> on </a:t>
                </a:r>
                <a:r>
                  <a:rPr lang="it-IT" sz="2000" err="1">
                    <a:latin typeface="Aptos Mono" panose="020B0009020202020204" pitchFamily="49" charset="0"/>
                  </a:rPr>
                  <a:t>initial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overlap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initial</a:t>
                </a:r>
                <a:r>
                  <a:rPr lang="it-IT" sz="2000" b="1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state </a:t>
                </a:r>
                <a:r>
                  <a:rPr lang="it-IT" sz="2000" b="1" i="1" err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preparation</a:t>
                </a:r>
                <a:r>
                  <a:rPr lang="it-IT" sz="2000" i="1">
                    <a:solidFill>
                      <a:schemeClr val="bg2">
                        <a:lumMod val="50000"/>
                      </a:schemeClr>
                    </a:solidFill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is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crucial</a:t>
                </a:r>
                <a:r>
                  <a:rPr lang="it-IT" sz="2000">
                    <a:latin typeface="Aptos Mono" panose="020B0009020202020204" pitchFamily="49" charset="0"/>
                  </a:rPr>
                  <a:t> (</a:t>
                </a:r>
                <a:r>
                  <a:rPr lang="it-IT" sz="2000" err="1">
                    <a:latin typeface="Aptos Mono" panose="020B0009020202020204" pitchFamily="49" charset="0"/>
                  </a:rPr>
                  <a:t>see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next</a:t>
                </a:r>
                <a:r>
                  <a:rPr lang="it-IT" sz="2000">
                    <a:latin typeface="Aptos Mono" panose="020B0009020202020204" pitchFamily="49" charset="0"/>
                  </a:rPr>
                  <a:t>...)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A78E9B4-E0C6-3B27-7EB1-FBB7C62E8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7" y="2356337"/>
                <a:ext cx="10017635" cy="4853573"/>
              </a:xfrm>
              <a:prstGeom prst="rect">
                <a:avLst/>
              </a:prstGeom>
              <a:blipFill>
                <a:blip r:embed="rId2"/>
                <a:stretch>
                  <a:fillRect l="-670" t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178B8638-7600-69E9-E7D4-0DCD010FF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55" y="60880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2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E973E-A2A8-537E-8A46-6C6CAFB5C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C4E865-0634-E09C-68FD-806742A7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2835" cy="1325563"/>
          </a:xfrm>
        </p:spPr>
        <p:txBody>
          <a:bodyPr/>
          <a:lstStyle/>
          <a:p>
            <a:r>
              <a:rPr lang="it-IT"/>
              <a:t>RODEO: </a:t>
            </a:r>
            <a:r>
              <a:rPr lang="it-IT" err="1"/>
              <a:t>Eigenvalue</a:t>
            </a:r>
            <a:r>
              <a:rPr lang="it-IT"/>
              <a:t> </a:t>
            </a:r>
            <a:r>
              <a:rPr lang="it-IT" err="1"/>
              <a:t>Determination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340126-AC7C-1448-5142-FDACA170F1C8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126D6E0-C90C-9624-D91F-F11FE233B831}"/>
              </a:ext>
            </a:extLst>
          </p:cNvPr>
          <p:cNvSpPr/>
          <p:nvPr/>
        </p:nvSpPr>
        <p:spPr>
          <a:xfrm>
            <a:off x="591269" y="1609725"/>
            <a:ext cx="3494956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Aptos Mono" panose="020B0009020202020204" pitchFamily="49" charset="0"/>
              </a:rPr>
              <a:t>Summary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E550AA-DEAB-823E-7DD6-57941CC80598}"/>
              </a:ext>
            </a:extLst>
          </p:cNvPr>
          <p:cNvSpPr txBox="1"/>
          <p:nvPr/>
        </p:nvSpPr>
        <p:spPr>
          <a:xfrm>
            <a:off x="591267" y="2356337"/>
            <a:ext cx="10017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Parameter</a:t>
            </a:r>
            <a:r>
              <a:rPr lang="it-IT" sz="2000" b="1" i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 tuning </a:t>
            </a:r>
            <a:r>
              <a:rPr lang="it-IT" sz="2000" err="1">
                <a:latin typeface="Aptos Mono" panose="020B0009020202020204" pitchFamily="49" charset="0"/>
              </a:rPr>
              <a:t>is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pivotal</a:t>
            </a:r>
            <a:r>
              <a:rPr lang="it-IT" sz="2000">
                <a:latin typeface="Aptos Mono" panose="020B0009020202020204" pitchFamily="49" charset="0"/>
              </a:rPr>
              <a:t> in the general case:</a:t>
            </a:r>
          </a:p>
          <a:p>
            <a:endParaRPr lang="it-IT" sz="2000">
              <a:latin typeface="Aptos Mono" panose="020B0009020202020204" pitchFamily="49" charset="0"/>
            </a:endParaRPr>
          </a:p>
          <a:p>
            <a:r>
              <a:rPr lang="it-IT" sz="2000" b="0"/>
              <a:t>			 	</a:t>
            </a:r>
            <a:endParaRPr lang="it-IT" sz="2000">
              <a:latin typeface="Aptos Mono" panose="020B0009020202020204" pitchFamily="49" charset="0"/>
            </a:endParaRPr>
          </a:p>
          <a:p>
            <a:endParaRPr lang="it-IT" sz="2000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C1333653-C0E9-FB17-C994-444103E8DC2C}"/>
                  </a:ext>
                </a:extLst>
              </p:cNvPr>
              <p:cNvSpPr/>
              <p:nvPr/>
            </p:nvSpPr>
            <p:spPr>
              <a:xfrm>
                <a:off x="1561762" y="3021957"/>
                <a:ext cx="1912958" cy="142506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152400" dist="50800" dir="5400000" algn="ctr" rotWithShape="0">
                  <a:schemeClr val="bg1"/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76200" contourW="12700" prstMaterial="matte">
                <a:bevelT w="114300" h="114300"/>
                <a:bevelB w="0"/>
                <a:extrusionClr>
                  <a:schemeClr val="bg1"/>
                </a:extrusionClr>
                <a:contourClr>
                  <a:schemeClr val="bg1">
                    <a:lumMod val="95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>
                    <a:latin typeface="Aptos Mono" panose="020B0009020202020204" pitchFamily="49" charset="0"/>
                  </a:rPr>
                  <a:t>Number of </a:t>
                </a:r>
                <a:r>
                  <a:rPr lang="it-IT" sz="1500" b="1" err="1">
                    <a:latin typeface="Aptos Mono" panose="020B0009020202020204" pitchFamily="49" charset="0"/>
                  </a:rPr>
                  <a:t>Ancillas</a:t>
                </a:r>
                <a:r>
                  <a:rPr lang="it-IT" sz="1500" b="1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500" b="1">
                    <a:latin typeface="Aptos Mono" panose="020B000902020202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C1333653-C0E9-FB17-C994-444103E8D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62" y="3021957"/>
                <a:ext cx="1912958" cy="142506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152400" dist="50800" dir="5400000" algn="ctr" rotWithShape="0">
                  <a:schemeClr val="bg1"/>
                </a:outerShdw>
                <a:softEdge rad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6DFC1D4-1308-B29C-E174-8199EE9B6652}"/>
                  </a:ext>
                </a:extLst>
              </p:cNvPr>
              <p:cNvSpPr/>
              <p:nvPr/>
            </p:nvSpPr>
            <p:spPr>
              <a:xfrm>
                <a:off x="3828881" y="3020469"/>
                <a:ext cx="1912958" cy="142506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152400" dist="50800" dir="5400000" algn="ctr" rotWithShape="0">
                  <a:schemeClr val="bg1"/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76200" contourW="12700" prstMaterial="matte">
                <a:bevelT w="114300" h="114300"/>
                <a:bevelB w="0"/>
                <a:extrusionClr>
                  <a:schemeClr val="bg1"/>
                </a:extrusionClr>
                <a:contourClr>
                  <a:schemeClr val="bg1">
                    <a:lumMod val="95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err="1">
                    <a:latin typeface="Aptos Mono" panose="020B0009020202020204" pitchFamily="49" charset="0"/>
                  </a:rPr>
                  <a:t>Gaussian</a:t>
                </a:r>
                <a:r>
                  <a:rPr lang="it-IT" sz="1500" b="1">
                    <a:latin typeface="Aptos Mono" panose="020B0009020202020204" pitchFamily="49" charset="0"/>
                  </a:rPr>
                  <a:t> Time Distribution</a:t>
                </a:r>
                <a14:m>
                  <m:oMath xmlns:m="http://schemas.openxmlformats.org/officeDocument/2006/math"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𝒓𝒎𝒔</m:t>
                        </m:r>
                      </m:sub>
                    </m:sSub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500" b="1">
                    <a:latin typeface="Aptos Mono" panose="020B000902020202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ttangolo con angoli arrotondati 8">
                <a:extLst>
                  <a:ext uri="{FF2B5EF4-FFF2-40B4-BE49-F238E27FC236}">
                    <a16:creationId xmlns:a16="http://schemas.microsoft.com/office/drawing/2014/main" id="{A6DFC1D4-1308-B29C-E174-8199EE9B6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881" y="3020469"/>
                <a:ext cx="1912958" cy="142506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152400" dist="50800" dir="5400000" algn="ctr" rotWithShape="0">
                  <a:schemeClr val="bg1"/>
                </a:outerShdw>
                <a:softEdge rad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840C714E-9E11-0475-E852-BF50C40AFEA9}"/>
                  </a:ext>
                </a:extLst>
              </p:cNvPr>
              <p:cNvSpPr/>
              <p:nvPr/>
            </p:nvSpPr>
            <p:spPr>
              <a:xfrm>
                <a:off x="6096000" y="3020469"/>
                <a:ext cx="1912958" cy="142506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152400" dist="50800" dir="5400000" algn="ctr" rotWithShape="0">
                  <a:schemeClr val="bg1"/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76200" contourW="12700" prstMaterial="matte">
                <a:bevelT w="114300" h="114300"/>
                <a:bevelB w="0"/>
                <a:extrusionClr>
                  <a:schemeClr val="bg1"/>
                </a:extrusionClr>
                <a:contourClr>
                  <a:schemeClr val="bg1">
                    <a:lumMod val="95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>
                    <a:latin typeface="Aptos Mono" panose="020B0009020202020204" pitchFamily="49" charset="0"/>
                  </a:rPr>
                  <a:t>Energy range and </a:t>
                </a:r>
                <a:r>
                  <a:rPr lang="it-IT" sz="1500" b="1" err="1">
                    <a:latin typeface="Aptos Mono" panose="020B0009020202020204" pitchFamily="49" charset="0"/>
                  </a:rPr>
                  <a:t>Spacing</a:t>
                </a:r>
                <a:r>
                  <a:rPr lang="it-IT" sz="1500" b="1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500" b="1">
                    <a:latin typeface="Aptos Mono" panose="020B000902020202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840C714E-9E11-0475-E852-BF50C40AF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20469"/>
                <a:ext cx="1912958" cy="142506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152400" dist="50800" dir="5400000" algn="ctr" rotWithShape="0">
                  <a:schemeClr val="bg1"/>
                </a:outerShdw>
                <a:softEdge rad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75D93949-CBE7-8FED-2EA8-C144C6EC9E30}"/>
                  </a:ext>
                </a:extLst>
              </p:cNvPr>
              <p:cNvSpPr/>
              <p:nvPr/>
            </p:nvSpPr>
            <p:spPr>
              <a:xfrm>
                <a:off x="8440028" y="3008377"/>
                <a:ext cx="1912958" cy="142506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152400" dist="50800" dir="5400000" algn="ctr" rotWithShape="0">
                  <a:schemeClr val="bg1"/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76200" contourW="12700" prstMaterial="matte">
                <a:bevelT w="114300" h="114300"/>
                <a:bevelB w="0"/>
                <a:extrusionClr>
                  <a:schemeClr val="bg1"/>
                </a:extrusionClr>
                <a:contourClr>
                  <a:schemeClr val="bg1">
                    <a:lumMod val="95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>
                    <a:latin typeface="Aptos Mono" panose="020B0009020202020204" pitchFamily="49" charset="0"/>
                  </a:rPr>
                  <a:t>Input state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it-IT" sz="15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500" b="1">
                    <a:latin typeface="Aptos Mono" panose="020B000902020202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Rettangolo con angoli arrotondati 10">
                <a:extLst>
                  <a:ext uri="{FF2B5EF4-FFF2-40B4-BE49-F238E27FC236}">
                    <a16:creationId xmlns:a16="http://schemas.microsoft.com/office/drawing/2014/main" id="{75D93949-CBE7-8FED-2EA8-C144C6EC9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028" y="3008377"/>
                <a:ext cx="1912958" cy="142506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152400" dist="50800" dir="5400000" algn="ctr" rotWithShape="0">
                  <a:schemeClr val="bg1"/>
                </a:outerShdw>
                <a:softEdge rad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934C4B1-154B-31FF-3C8A-9372BFA2FE67}"/>
                  </a:ext>
                </a:extLst>
              </p:cNvPr>
              <p:cNvSpPr txBox="1"/>
              <p:nvPr/>
            </p:nvSpPr>
            <p:spPr>
              <a:xfrm>
                <a:off x="591267" y="4724449"/>
                <a:ext cx="1001763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>
                    <a:latin typeface="Aptos Mono" panose="020B0009020202020204" pitchFamily="49" charset="0"/>
                  </a:rPr>
                  <a:t>Choice </a:t>
                </a:r>
                <a:r>
                  <a:rPr lang="it-IT" sz="2000" err="1">
                    <a:latin typeface="Aptos Mono" panose="020B0009020202020204" pitchFamily="49" charset="0"/>
                  </a:rPr>
                  <a:t>strongly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depends</a:t>
                </a:r>
                <a:r>
                  <a:rPr lang="it-IT" sz="2000">
                    <a:latin typeface="Aptos Mono" panose="020B0009020202020204" pitchFamily="49" charset="0"/>
                  </a:rPr>
                  <a:t> on </a:t>
                </a:r>
                <a:r>
                  <a:rPr lang="it-IT" sz="2000" err="1">
                    <a:latin typeface="Aptos Mono" panose="020B0009020202020204" pitchFamily="49" charset="0"/>
                  </a:rPr>
                  <a:t>Hamiltonian</a:t>
                </a:r>
                <a:r>
                  <a:rPr lang="it-IT" sz="2000">
                    <a:latin typeface="Aptos Mono" panose="020B0009020202020204" pitchFamily="49" charset="0"/>
                  </a:rPr>
                  <a:t> of </a:t>
                </a:r>
                <a:r>
                  <a:rPr lang="it-IT" sz="2000" err="1">
                    <a:latin typeface="Aptos Mono" panose="020B0009020202020204" pitchFamily="49" charset="0"/>
                  </a:rPr>
                  <a:t>interest</a:t>
                </a:r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2000" err="1">
                    <a:latin typeface="Aptos Mono" panose="020B0009020202020204" pitchFamily="49" charset="0"/>
                  </a:rPr>
                  <a:t>Our</a:t>
                </a:r>
                <a:r>
                  <a:rPr lang="it-IT" sz="2000">
                    <a:latin typeface="Aptos Mono" panose="020B0009020202020204" pitchFamily="49" charset="0"/>
                  </a:rPr>
                  <a:t> case: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it-IT" sz="2000" err="1">
                    <a:latin typeface="Aptos Mono" panose="020B0009020202020204" pitchFamily="49" charset="0"/>
                  </a:rPr>
                  <a:t>local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Hamiltonians</a:t>
                </a:r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r>
                  <a:rPr lang="it-IT" sz="2000" b="0"/>
                  <a:t>			 	</a:t>
                </a:r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934C4B1-154B-31FF-3C8A-9372BFA2F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7" y="4724449"/>
                <a:ext cx="10017635" cy="2554545"/>
              </a:xfrm>
              <a:prstGeom prst="rect">
                <a:avLst/>
              </a:prstGeom>
              <a:blipFill>
                <a:blip r:embed="rId6"/>
                <a:stretch>
                  <a:fillRect l="-670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8">
                <a:extLst>
                  <a:ext uri="{FF2B5EF4-FFF2-40B4-BE49-F238E27FC236}">
                    <a16:creationId xmlns:a16="http://schemas.microsoft.com/office/drawing/2014/main" id="{BAFB5E6B-712E-3675-77B2-B299692E8C1C}"/>
                  </a:ext>
                </a:extLst>
              </p:cNvPr>
              <p:cNvSpPr txBox="1"/>
              <p:nvPr/>
            </p:nvSpPr>
            <p:spPr>
              <a:xfrm>
                <a:off x="4413794" y="5680710"/>
                <a:ext cx="2116184" cy="10019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2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sz="22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sup>
                        <m:e>
                          <m:sSub>
                            <m:sSubPr>
                              <m:ctrlPr>
                                <a:rPr lang="it-IT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it-IT" sz="22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it-IT" sz="22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b="1"/>
              </a:p>
            </p:txBody>
          </p:sp>
        </mc:Choice>
        <mc:Fallback xmlns="">
          <p:sp>
            <p:nvSpPr>
              <p:cNvPr id="8" name="TextBox 18">
                <a:extLst>
                  <a:ext uri="{FF2B5EF4-FFF2-40B4-BE49-F238E27FC236}">
                    <a16:creationId xmlns:a16="http://schemas.microsoft.com/office/drawing/2014/main" id="{BAFB5E6B-712E-3675-77B2-B299692E8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794" y="5680710"/>
                <a:ext cx="2116184" cy="10019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F1760797-F420-F7D4-D501-D6E8059543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55" y="60880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6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F408C-7BE2-F652-BCC6-451A8EF7A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61144A-082F-457C-45A1-A48206D2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Aptos Mono" panose="020B0009020202020204" pitchFamily="49" charset="0"/>
              </a:rPr>
              <a:t>What</a:t>
            </a:r>
            <a:r>
              <a:rPr lang="it-IT">
                <a:latin typeface="Aptos Mono" panose="020B0009020202020204" pitchFamily="49" charset="0"/>
              </a:rPr>
              <a:t> </a:t>
            </a:r>
            <a:r>
              <a:rPr lang="it-IT" err="1">
                <a:latin typeface="Aptos Mono" panose="020B0009020202020204" pitchFamily="49" charset="0"/>
              </a:rPr>
              <a:t>is</a:t>
            </a:r>
            <a:r>
              <a:rPr lang="it-IT">
                <a:latin typeface="Aptos Mono" panose="020B0009020202020204" pitchFamily="49" charset="0"/>
              </a:rPr>
              <a:t> quantum </a:t>
            </a:r>
            <a:r>
              <a:rPr lang="it-IT" err="1">
                <a:latin typeface="Aptos Mono" panose="020B0009020202020204" pitchFamily="49" charset="0"/>
              </a:rPr>
              <a:t>chemistry</a:t>
            </a:r>
            <a:r>
              <a:rPr lang="it-IT">
                <a:latin typeface="Aptos Mono" panose="020B0009020202020204" pitchFamily="49" charset="0"/>
              </a:rPr>
              <a:t>?</a:t>
            </a:r>
            <a:endParaRPr lang="en-US">
              <a:latin typeface="Aptos Mono" panose="020B0009020202020204" pitchFamily="49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46F7338-ED6A-9E65-6104-6008C785A380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A6F3A3-00B1-3008-4D58-4E7E7F3A8D4A}"/>
              </a:ext>
            </a:extLst>
          </p:cNvPr>
          <p:cNvSpPr txBox="1"/>
          <p:nvPr/>
        </p:nvSpPr>
        <p:spPr>
          <a:xfrm>
            <a:off x="4262341" y="2880639"/>
            <a:ext cx="7801128" cy="1713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1">
                <a:effectLst/>
                <a:latin typeface="Aptos Mono" panose="020B0009020202020204" pitchFamily="49" charset="0"/>
              </a:rPr>
              <a:t>“Nature isn't classical, dammit, and if you want to make a simulation of nature, you'd better make it quantum mechanical” </a:t>
            </a:r>
          </a:p>
          <a:p>
            <a:pPr>
              <a:lnSpc>
                <a:spcPct val="150000"/>
              </a:lnSpc>
            </a:pPr>
            <a:r>
              <a:rPr lang="en-US" b="0" i="1">
                <a:solidFill>
                  <a:schemeClr val="bg2">
                    <a:lumMod val="50000"/>
                  </a:schemeClr>
                </a:solidFill>
                <a:effectLst/>
                <a:latin typeface="Aptos Mono" panose="020B0009020202020204" pitchFamily="49" charset="0"/>
              </a:rPr>
              <a:t>Richard P. Feynman</a:t>
            </a:r>
            <a:endParaRPr lang="en-US" b="1" i="1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Immagine 6" descr="Immagine che contiene persona, Viso umano, vestiti, uomo&#10;&#10;Il contenuto generato dall'IA potrebbe non essere corretto.">
            <a:extLst>
              <a:ext uri="{FF2B5EF4-FFF2-40B4-BE49-F238E27FC236}">
                <a16:creationId xmlns:a16="http://schemas.microsoft.com/office/drawing/2014/main" id="{AC0570F4-A535-896A-A457-FCACCB6FD5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5552"/>
          <a:stretch/>
        </p:blipFill>
        <p:spPr>
          <a:xfrm>
            <a:off x="591268" y="1770273"/>
            <a:ext cx="3450085" cy="4366122"/>
          </a:xfrm>
          <a:prstGeom prst="rect">
            <a:avLst/>
          </a:prstGeom>
        </p:spPr>
      </p:pic>
      <p:pic>
        <p:nvPicPr>
          <p:cNvPr id="6" name="Immagine 5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1CD36E68-4443-B586-4A01-CE849290E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5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EFD20F-1061-8FE7-6ED6-8A8CF235A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2E5C9FF-5FD0-4F55-4A02-F9F492C32B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/>
                          <m:t>RODEO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it-IT"/>
                  <a:t>: </a:t>
                </a:r>
                <a:r>
                  <a:rPr lang="it-IT" err="1"/>
                  <a:t>Finding</a:t>
                </a:r>
                <a:r>
                  <a:rPr lang="it-IT"/>
                  <a:t> the Stat</a:t>
                </a:r>
                <a:r>
                  <a:rPr lang="en-US"/>
                  <a:t>e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2E5C9FF-5FD0-4F55-4A02-F9F492C32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01FE36F-B066-591F-4A24-8BB7FDA93B7F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0188B16-50BA-8CC0-E648-C058C99A09FF}"/>
              </a:ext>
            </a:extLst>
          </p:cNvPr>
          <p:cNvSpPr/>
          <p:nvPr/>
        </p:nvSpPr>
        <p:spPr>
          <a:xfrm>
            <a:off x="591269" y="1609725"/>
            <a:ext cx="3896750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Aptos Mono" panose="020B0009020202020204" pitchFamily="49" charset="0"/>
              </a:rPr>
              <a:t>Initial</a:t>
            </a:r>
            <a:r>
              <a:rPr lang="it-IT">
                <a:latin typeface="Aptos Mono" panose="020B0009020202020204" pitchFamily="49" charset="0"/>
              </a:rPr>
              <a:t> State </a:t>
            </a:r>
            <a:r>
              <a:rPr lang="it-IT" err="1">
                <a:latin typeface="Aptos Mono" panose="020B0009020202020204" pitchFamily="49" charset="0"/>
              </a:rPr>
              <a:t>Preparation</a:t>
            </a:r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1374189-0932-AF96-1D09-455F068AB0EA}"/>
                  </a:ext>
                </a:extLst>
              </p:cNvPr>
              <p:cNvSpPr txBox="1"/>
              <p:nvPr/>
            </p:nvSpPr>
            <p:spPr>
              <a:xfrm>
                <a:off x="591269" y="2224803"/>
                <a:ext cx="6975453" cy="4497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1800">
                    <a:effectLst/>
                    <a:latin typeface="Aptos Mono" panose="020B0009020202020204" pitchFamily="49" charset="0"/>
                  </a:rPr>
                  <a:t>Rodeo can be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also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used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to </a:t>
                </a:r>
                <a:r>
                  <a:rPr lang="it-IT" sz="1800" b="1" err="1">
                    <a:effectLst/>
                    <a:latin typeface="Aptos Mono" panose="020B0009020202020204" pitchFamily="49" charset="0"/>
                  </a:rPr>
                  <a:t>refine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the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initial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it-IT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∝</m:t>
                    </m:r>
                    <m:d>
                      <m:dPr>
                        <m:begChr m:val="|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begChr m:val="|"/>
                        <m:endChr m:val="⟩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𝑜𝑏𝑗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⊥</m:t>
                            </m:r>
                          </m:sup>
                        </m:sSubSup>
                      </m:e>
                    </m:d>
                  </m:oMath>
                </a14:m>
                <a:r>
                  <a:rPr lang="it-IT" sz="1800">
                    <a:effectLst/>
                    <a:latin typeface="Aptos Mono" panose="020B0009020202020204" pitchFamily="49" charset="0"/>
                  </a:rPr>
                  <a:t>,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r>
                  <a:rPr lang="it-IT" sz="1800">
                    <a:effectLst/>
                    <a:latin typeface="Aptos Mono" panose="020B0009020202020204" pitchFamily="49" charset="0"/>
                  </a:rPr>
                  <a:t> small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>
                    <a:latin typeface="Aptos Mono" panose="020B0009020202020204" pitchFamily="49" charset="0"/>
                  </a:rPr>
                  <a:t>Idea: </a:t>
                </a:r>
              </a:p>
              <a:p>
                <a:r>
                  <a:rPr lang="it-IT">
                    <a:latin typeface="Aptos Mono" panose="020B0009020202020204" pitchFamily="49" charset="0"/>
                  </a:rPr>
                  <a:t>	-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</a:p>
              <a:p>
                <a:r>
                  <a:rPr lang="it-IT">
                    <a:latin typeface="Aptos Mono" panose="020B0009020202020204" pitchFamily="49" charset="0"/>
                  </a:rPr>
                  <a:t>	- F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rom plot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b="1" err="1">
                    <a:effectLst/>
                    <a:latin typeface="Aptos Mono" panose="020B0009020202020204" pitchFamily="49" charset="0"/>
                  </a:rPr>
                  <a:t>select</a:t>
                </a:r>
                <a:r>
                  <a:rPr lang="it-IT" sz="1800" b="1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b="1" err="1">
                    <a:effectLst/>
                    <a:latin typeface="Aptos Mono" panose="020B0009020202020204" pitchFamily="49" charset="0"/>
                  </a:rPr>
                  <a:t>peak</a:t>
                </a:r>
                <a:r>
                  <a:rPr lang="it-IT" sz="1800" b="1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corresponding</a:t>
                </a:r>
                <a:endParaRPr lang="it-IT" sz="1800">
                  <a:effectLst/>
                  <a:latin typeface="Aptos Mono" panose="020B0009020202020204" pitchFamily="49" charset="0"/>
                </a:endParaRPr>
              </a:p>
              <a:p>
                <a:r>
                  <a:rPr lang="it-IT">
                    <a:latin typeface="Aptos Mono" panose="020B0009020202020204" pitchFamily="49" charset="0"/>
                  </a:rPr>
                  <a:t>	 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</m:oMath>
                </a14:m>
                <a:endParaRPr lang="it-IT" sz="1800">
                  <a:effectLst/>
                  <a:latin typeface="Aptos Mono" panose="020B0009020202020204" pitchFamily="49" charset="0"/>
                </a:endParaRPr>
              </a:p>
              <a:p>
                <a:r>
                  <a:rPr lang="it-IT">
                    <a:latin typeface="Aptos Mono" panose="020B0009020202020204" pitchFamily="49" charset="0"/>
                  </a:rPr>
                  <a:t>	- Iterate and </a:t>
                </a:r>
                <a:r>
                  <a:rPr lang="it-IT" err="1">
                    <a:latin typeface="Aptos Mono" panose="020B0009020202020204" pitchFamily="49" charset="0"/>
                  </a:rPr>
                  <a:t>tune</a:t>
                </a:r>
                <a:r>
                  <a:rPr lang="it-IT">
                    <a:latin typeface="Aptos Mono" panose="020B0009020202020204" pitchFamily="49" charset="0"/>
                  </a:rPr>
                  <a:t> new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it-IT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at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every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step 	 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based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on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measurement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outcomes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1800" b="0" i="1" smtClean="0">
                            <a:effectLst/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</m:oMath>
                </a14:m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endParaRPr lang="it-IT" sz="1800">
                  <a:effectLst/>
                  <a:latin typeface="CMMI9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it-IT">
                  <a:latin typeface="CMMI9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err="1">
                    <a:latin typeface="Aptos Mono" panose="020B0009020202020204" pitchFamily="49" charset="0"/>
                  </a:rPr>
                  <a:t>Provable</a:t>
                </a:r>
                <a:r>
                  <a:rPr lang="it-IT">
                    <a:latin typeface="Aptos Mono" panose="020B0009020202020204" pitchFamily="49" charset="0"/>
                  </a:rPr>
                  <a:t> </a:t>
                </a:r>
                <a:r>
                  <a:rPr lang="it-IT" b="1" err="1">
                    <a:latin typeface="Aptos Mono" panose="020B0009020202020204" pitchFamily="49" charset="0"/>
                  </a:rPr>
                  <a:t>exponential</a:t>
                </a:r>
                <a:r>
                  <a:rPr lang="it-IT">
                    <a:latin typeface="Aptos Mono" panose="020B0009020202020204" pitchFamily="49" charset="0"/>
                  </a:rPr>
                  <a:t> </a:t>
                </a:r>
                <a:r>
                  <a:rPr lang="it-IT" err="1">
                    <a:latin typeface="Aptos Mono" panose="020B0009020202020204" pitchFamily="49" charset="0"/>
                  </a:rPr>
                  <a:t>convergence</a:t>
                </a:r>
                <a:r>
                  <a:rPr lang="it-IT">
                    <a:latin typeface="Aptos Mono" panose="020B0009020202020204" pitchFamily="49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>
                    <a:latin typeface="Aptos Mono" panose="020B0009020202020204" pitchFamily="49" charset="0"/>
                  </a:rPr>
                  <a:t> in the </a:t>
                </a:r>
                <a:r>
                  <a:rPr lang="it-IT" err="1">
                    <a:latin typeface="Aptos Mono" panose="020B0009020202020204" pitchFamily="49" charset="0"/>
                  </a:rPr>
                  <a:t>limit</a:t>
                </a:r>
                <a:r>
                  <a:rPr lang="it-IT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→0 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(</a:t>
                </a:r>
                <a:r>
                  <a:rPr lang="it-IT" sz="2000" err="1">
                    <a:latin typeface="Aptos Mono" panose="020B0009020202020204" pitchFamily="49" charset="0"/>
                  </a:rPr>
                  <a:t>unmatched</a:t>
                </a:r>
                <a:r>
                  <a:rPr lang="it-IT" sz="2000">
                    <a:latin typeface="Aptos Mono" panose="020B0009020202020204" pitchFamily="49" charset="0"/>
                  </a:rPr>
                  <a:t> in SOTA)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it-IT" sz="2000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2000" b="1">
                    <a:latin typeface="Aptos Mono" panose="020B0009020202020204" pitchFamily="49" charset="0"/>
                  </a:rPr>
                  <a:t>Caveat</a:t>
                </a:r>
                <a:r>
                  <a:rPr lang="it-IT" sz="2000">
                    <a:latin typeface="Aptos Mono" panose="020B0009020202020204" pitchFamily="49" charset="0"/>
                  </a:rPr>
                  <a:t>: strong </a:t>
                </a:r>
                <a:r>
                  <a:rPr lang="it-IT" sz="2000" err="1">
                    <a:latin typeface="Aptos Mono" panose="020B0009020202020204" pitchFamily="49" charset="0"/>
                  </a:rPr>
                  <a:t>dependence</a:t>
                </a:r>
                <a:r>
                  <a:rPr lang="it-IT" sz="2000">
                    <a:latin typeface="Aptos Mono" panose="020B0009020202020204" pitchFamily="49" charset="0"/>
                  </a:rPr>
                  <a:t> on </a:t>
                </a:r>
                <a:r>
                  <a:rPr lang="it-IT" sz="2000" err="1">
                    <a:latin typeface="Aptos Mono" panose="020B0009020202020204" pitchFamily="49" charset="0"/>
                  </a:rPr>
                  <a:t>initial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overlap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careful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selection</a:t>
                </a:r>
                <a:r>
                  <a:rPr lang="it-IT" sz="2000">
                    <a:latin typeface="Aptos Mono" panose="020B0009020202020204" pitchFamily="49" charset="0"/>
                  </a:rPr>
                  <a:t>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is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crucial</a:t>
                </a:r>
                <a:r>
                  <a:rPr lang="it-IT" sz="2000">
                    <a:latin typeface="Aptos Mono" panose="020B0009020202020204" pitchFamily="49" charset="0"/>
                  </a:rPr>
                  <a:t> (</a:t>
                </a:r>
                <a:r>
                  <a:rPr lang="it-IT" sz="2000" err="1">
                    <a:latin typeface="Aptos Mono" panose="020B0009020202020204" pitchFamily="49" charset="0"/>
                  </a:rPr>
                  <a:t>see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next</a:t>
                </a:r>
                <a:r>
                  <a:rPr lang="it-IT" sz="2000">
                    <a:latin typeface="Aptos Mono" panose="020B0009020202020204" pitchFamily="49" charset="0"/>
                  </a:rPr>
                  <a:t>...)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1374189-0932-AF96-1D09-455F068AB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9" y="2224803"/>
                <a:ext cx="6975453" cy="4497129"/>
              </a:xfrm>
              <a:prstGeom prst="rect">
                <a:avLst/>
              </a:prstGeom>
              <a:blipFill>
                <a:blip r:embed="rId3"/>
                <a:stretch>
                  <a:fillRect l="-787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DF788F9-B626-9DF1-8797-60B7EDA1F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22" y="2351597"/>
            <a:ext cx="4531408" cy="1976608"/>
          </a:xfrm>
          <a:prstGeom prst="rect">
            <a:avLst/>
          </a:prstGeom>
        </p:spPr>
      </p:pic>
      <p:sp>
        <p:nvSpPr>
          <p:cNvPr id="66" name="Freccia angolare in su 65">
            <a:extLst>
              <a:ext uri="{FF2B5EF4-FFF2-40B4-BE49-F238E27FC236}">
                <a16:creationId xmlns:a16="http://schemas.microsoft.com/office/drawing/2014/main" id="{8F30E967-D351-C465-4FA7-DB75FE999183}"/>
              </a:ext>
            </a:extLst>
          </p:cNvPr>
          <p:cNvSpPr/>
          <p:nvPr/>
        </p:nvSpPr>
        <p:spPr>
          <a:xfrm flipH="1">
            <a:off x="7818894" y="4215539"/>
            <a:ext cx="4279235" cy="189257"/>
          </a:xfrm>
          <a:prstGeom prst="bentUpArrow">
            <a:avLst>
              <a:gd name="adj1" fmla="val 32175"/>
              <a:gd name="adj2" fmla="val 25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68" name="Freccia angolare in su 67">
            <a:extLst>
              <a:ext uri="{FF2B5EF4-FFF2-40B4-BE49-F238E27FC236}">
                <a16:creationId xmlns:a16="http://schemas.microsoft.com/office/drawing/2014/main" id="{75E6ECCD-B85F-6B21-18AB-6A73501E1026}"/>
              </a:ext>
            </a:extLst>
          </p:cNvPr>
          <p:cNvSpPr/>
          <p:nvPr/>
        </p:nvSpPr>
        <p:spPr>
          <a:xfrm rot="16200000" flipH="1">
            <a:off x="10977241" y="3314459"/>
            <a:ext cx="1976610" cy="265173"/>
          </a:xfrm>
          <a:prstGeom prst="bentUpArrow">
            <a:avLst>
              <a:gd name="adj1" fmla="val 32175"/>
              <a:gd name="adj2" fmla="val 25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6144289-E813-438E-ED11-FFD26CC6439B}"/>
              </a:ext>
            </a:extLst>
          </p:cNvPr>
          <p:cNvSpPr txBox="1"/>
          <p:nvPr/>
        </p:nvSpPr>
        <p:spPr>
          <a:xfrm>
            <a:off x="9118041" y="4435351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>
                <a:solidFill>
                  <a:srgbClr val="FF0000"/>
                </a:solidFill>
                <a:latin typeface="Aptos Mono" panose="020B0009020202020204" pitchFamily="49" charset="0"/>
              </a:rPr>
              <a:t>Iterate!</a:t>
            </a:r>
          </a:p>
        </p:txBody>
      </p:sp>
      <p:pic>
        <p:nvPicPr>
          <p:cNvPr id="9" name="Immagine 8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ACC8960-0905-8B59-FB03-F71440431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6214229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6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E8458-4CF4-793D-518B-E3408799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755A46-109B-AAF9-916D-1DFCED9E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RODEO COMPLEXITY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1FE6A6E5-8DE0-1285-68CB-0E76F9448384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85E322D-41CD-FE08-2465-40A0AA2329CB}"/>
              </a:ext>
            </a:extLst>
          </p:cNvPr>
          <p:cNvSpPr/>
          <p:nvPr/>
        </p:nvSpPr>
        <p:spPr>
          <a:xfrm>
            <a:off x="591268" y="1609725"/>
            <a:ext cx="5320432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Ground State Energy </a:t>
            </a:r>
            <a:r>
              <a:rPr lang="it-IT" err="1">
                <a:latin typeface="Aptos Mono" panose="020B0009020202020204" pitchFamily="49" charset="0"/>
              </a:rPr>
              <a:t>Determination</a:t>
            </a:r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C8DBEB5-F711-5466-9C3D-65916949A296}"/>
                  </a:ext>
                </a:extLst>
              </p:cNvPr>
              <p:cNvSpPr txBox="1"/>
              <p:nvPr/>
            </p:nvSpPr>
            <p:spPr>
              <a:xfrm>
                <a:off x="591269" y="2224803"/>
                <a:ext cx="11317196" cy="610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1800">
                    <a:effectLst/>
                    <a:latin typeface="Aptos Mono" panose="020B0009020202020204" pitchFamily="49" charset="0"/>
                  </a:rPr>
                  <a:t>Focus on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it-IT" sz="1800" err="1">
                    <a:effectLst/>
                    <a:latin typeface="Aptos Mono" panose="020B0009020202020204" pitchFamily="49" charset="0"/>
                  </a:rPr>
                  <a:t>qubit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effectLst/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sz="1800" b="1">
                    <a:effectLst/>
                    <a:latin typeface="Aptos Mono" panose="020B0009020202020204" pitchFamily="49" charset="0"/>
                  </a:rPr>
                  <a:t>-Local </a:t>
                </a:r>
                <a:r>
                  <a:rPr lang="it-IT" sz="1800" b="1" err="1">
                    <a:effectLst/>
                    <a:latin typeface="Aptos Mono" panose="020B0009020202020204" pitchFamily="49" charset="0"/>
                  </a:rPr>
                  <a:t>Hamiltonians</a:t>
                </a:r>
                <a:r>
                  <a:rPr lang="it-IT" sz="1800" b="1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1" i="1" smtClean="0">
                            <a:effectLst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it-IT" sz="1800" b="1" i="1" smtClean="0"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t-IT" sz="1800">
                    <a:effectLst/>
                    <a:latin typeface="Aptos Mono" panose="020B00090202020202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it-IT" b="1" i="1" smtClean="0"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molecules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):</a:t>
                </a:r>
              </a:p>
              <a:p>
                <a:endParaRPr lang="it-IT">
                  <a:latin typeface="Aptos Mono" panose="020B00090202020202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it-IT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b="0" i="1">
                  <a:effectLst/>
                  <a:latin typeface="Cambria Math" panose="02040503050406030204" pitchFamily="18" charset="0"/>
                </a:endParaRPr>
              </a:p>
              <a:p>
                <a:r>
                  <a:rPr lang="it-IT">
                    <a:latin typeface="Aptos Mono" panose="020B0009020202020204" pitchFamily="49" charset="0"/>
                  </a:rPr>
                  <a:t>   </a:t>
                </a:r>
                <a:r>
                  <a:rPr lang="it-IT" sz="1800" b="0" err="1">
                    <a:effectLst/>
                    <a:latin typeface="Aptos Mono" panose="020B0009020202020204" pitchFamily="49" charset="0"/>
                  </a:rPr>
                  <a:t>where</a:t>
                </a:r>
                <a:r>
                  <a:rPr lang="it-IT" sz="1800" b="0">
                    <a:effectLst/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18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b="0">
                    <a:effectLst/>
                    <a:latin typeface="Aptos Mono" panose="020B0009020202020204" pitchFamily="49" charset="0"/>
                  </a:rPr>
                  <a:t> acts non-</a:t>
                </a:r>
                <a:r>
                  <a:rPr lang="it-IT" sz="1800" b="0" err="1">
                    <a:effectLst/>
                    <a:latin typeface="Aptos Mono" panose="020B0009020202020204" pitchFamily="49" charset="0"/>
                  </a:rPr>
                  <a:t>trivially</a:t>
                </a:r>
                <a:r>
                  <a:rPr lang="it-IT" sz="1800" b="0">
                    <a:effectLst/>
                    <a:latin typeface="Aptos Mono" panose="020B0009020202020204" pitchFamily="49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800" b="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b="0" err="1">
                    <a:effectLst/>
                    <a:latin typeface="Aptos Mono" panose="020B0009020202020204" pitchFamily="49" charset="0"/>
                  </a:rPr>
                  <a:t>qubits</a:t>
                </a:r>
                <a:r>
                  <a:rPr lang="it-IT" sz="1800" b="0">
                    <a:effectLst/>
                    <a:latin typeface="Aptos Mono" panose="020B0009020202020204" pitchFamily="49" charset="0"/>
                  </a:rPr>
                  <a:t>.</a:t>
                </a:r>
              </a:p>
              <a:p>
                <a:endParaRPr lang="it-IT"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1800" err="1">
                    <a:effectLst/>
                    <a:latin typeface="Aptos Mono" panose="020B0009020202020204" pitchFamily="49" charset="0"/>
                  </a:rPr>
                  <a:t>Finding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ground state energy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is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generally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a </a:t>
                </a:r>
                <a:r>
                  <a:rPr lang="it-IT" sz="1800" b="1">
                    <a:effectLst/>
                    <a:latin typeface="Aptos Mono" panose="020B0009020202020204" pitchFamily="49" charset="0"/>
                  </a:rPr>
                  <a:t>hard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problem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>
                    <a:solidFill>
                      <a:schemeClr val="accent1"/>
                    </a:solidFill>
                    <a:effectLst/>
                    <a:latin typeface="Aptos Mono" panose="020B0009020202020204" pitchFamily="49" charset="0"/>
                  </a:rPr>
                  <a:t>[</a:t>
                </a:r>
                <a:r>
                  <a:rPr lang="it-IT">
                    <a:solidFill>
                      <a:schemeClr val="accent1"/>
                    </a:solidFill>
                    <a:latin typeface="Aptos Mono" panose="020B0009020202020204" pitchFamily="49" charset="0"/>
                  </a:rPr>
                  <a:t>KR06</a:t>
                </a:r>
                <a:r>
                  <a:rPr lang="it-IT" sz="1800">
                    <a:solidFill>
                      <a:schemeClr val="accent1"/>
                    </a:solidFill>
                    <a:effectLst/>
                    <a:latin typeface="Aptos Mono" panose="020B0009020202020204" pitchFamily="49" charset="0"/>
                  </a:rPr>
                  <a:t>] 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</a:rPr>
                      <m:t>≥2</m:t>
                    </m:r>
                    <m:r>
                      <a:rPr lang="it-IT" sz="1800" b="0" i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even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for quantum computers (‘QMA’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complexity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class) </a:t>
                </a:r>
              </a:p>
              <a:p>
                <a:endParaRPr lang="it-IT" sz="1800">
                  <a:effectLst/>
                  <a:latin typeface="Aptos Mono" panose="020B0009020202020204" pitchFamily="49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it-IT" sz="1800">
                    <a:effectLst/>
                    <a:latin typeface="Aptos Mono" panose="020B0009020202020204" pitchFamily="49" charset="0"/>
                  </a:rPr>
                  <a:t>Rodeo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algorithm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is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stochastic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and </a:t>
                </a:r>
                <a:r>
                  <a:rPr lang="it-IT" err="1">
                    <a:latin typeface="Aptos Mono" panose="020B0009020202020204" pitchFamily="49" charset="0"/>
                  </a:rPr>
                  <a:t>computational</a:t>
                </a:r>
                <a:r>
                  <a:rPr lang="it-IT">
                    <a:latin typeface="Aptos Mono" panose="020B0009020202020204" pitchFamily="49" charset="0"/>
                  </a:rPr>
                  <a:t> cost 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to determine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eigenvalue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t-IT" sz="1800">
                    <a:effectLst/>
                    <a:latin typeface="Aptos Mono" panose="020B0009020202020204" pitchFamily="49" charset="0"/>
                  </a:rPr>
                  <a:t> with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error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effectLst/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scales</a:t>
                </a:r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  <a:r>
                  <a:rPr lang="it-IT" sz="1800" err="1">
                    <a:effectLst/>
                    <a:latin typeface="Aptos Mono" panose="020B0009020202020204" pitchFamily="49" charset="0"/>
                  </a:rPr>
                  <a:t>as</a:t>
                </a:r>
                <a:r>
                  <a:rPr lang="it-IT">
                    <a:latin typeface="Aptos Mono" panose="020B0009020202020204" pitchFamily="49" charset="0"/>
                  </a:rPr>
                  <a:t>:</a:t>
                </a:r>
                <a:endParaRPr lang="it-IT" sz="1800">
                  <a:effectLst/>
                  <a:latin typeface="Aptos Mono" panose="020B00090202020202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it-IT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it-IT" b="1" i="0" smtClean="0">
                                              <a:latin typeface="Cambria Math" panose="02040503050406030204" pitchFamily="18" charset="0"/>
                                            </a:rPr>
                                            <m:t>𝐥𝐨𝐠</m:t>
                                          </m:r>
                                        </m:fName>
                                        <m:e>
                                          <m:r>
                                            <a:rPr lang="it-IT" b="1" i="1" smtClean="0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t-IT" b="1">
                  <a:latin typeface="Aptos Mono" panose="020B0009020202020204" pitchFamily="49" charset="0"/>
                </a:endParaRPr>
              </a:p>
              <a:p>
                <a:endParaRPr lang="it-IT">
                  <a:latin typeface="Aptos Mono" panose="020B0009020202020204" pitchFamily="49" charset="0"/>
                </a:endParaRPr>
              </a:p>
              <a:p>
                <a:endParaRPr lang="it-IT" sz="1800">
                  <a:effectLst/>
                  <a:latin typeface="Aptos Mono" panose="020B0009020202020204" pitchFamily="49" charset="0"/>
                </a:endParaRPr>
              </a:p>
              <a:p>
                <a:endParaRPr lang="it-IT">
                  <a:latin typeface="Aptos Mono" panose="020B0009020202020204" pitchFamily="49" charset="0"/>
                </a:endParaRPr>
              </a:p>
              <a:p>
                <a:endParaRPr lang="it-IT" sz="1800">
                  <a:effectLst/>
                  <a:latin typeface="Aptos Mono" panose="020B0009020202020204" pitchFamily="49" charset="0"/>
                </a:endParaRPr>
              </a:p>
              <a:p>
                <a:endParaRPr lang="it-IT">
                  <a:latin typeface="Aptos Mono" panose="020B0009020202020204" pitchFamily="49" charset="0"/>
                </a:endParaRPr>
              </a:p>
              <a:p>
                <a:endParaRPr lang="it-IT" sz="1800">
                  <a:effectLst/>
                  <a:latin typeface="Aptos Mono" panose="020B0009020202020204" pitchFamily="49" charset="0"/>
                </a:endParaRPr>
              </a:p>
              <a:p>
                <a:endParaRPr lang="it-IT">
                  <a:latin typeface="Aptos Mono" panose="020B0009020202020204" pitchFamily="49" charset="0"/>
                </a:endParaRPr>
              </a:p>
              <a:p>
                <a:r>
                  <a:rPr lang="it-IT" sz="1800">
                    <a:effectLst/>
                    <a:latin typeface="Aptos Mono" panose="020B000902020202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C8DBEB5-F711-5466-9C3D-65916949A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9" y="2224803"/>
                <a:ext cx="11317196" cy="6108595"/>
              </a:xfrm>
              <a:prstGeom prst="rect">
                <a:avLst/>
              </a:prstGeom>
              <a:blipFill>
                <a:blip r:embed="rId2"/>
                <a:stretch>
                  <a:fillRect l="-377" t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27A6C30D-10B8-E383-10A9-E7084CBEE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6214229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3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E3C2-1316-D9EE-65EA-34F21999C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D11E99C-178E-037C-0FEC-74B12E1A5AAC}"/>
              </a:ext>
            </a:extLst>
          </p:cNvPr>
          <p:cNvSpPr/>
          <p:nvPr/>
        </p:nvSpPr>
        <p:spPr>
          <a:xfrm>
            <a:off x="1571625" y="3047999"/>
            <a:ext cx="8724900" cy="110490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3AE1335-5C85-98D1-4CA6-C962FEC39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200" y="3047999"/>
            <a:ext cx="9144000" cy="1025707"/>
          </a:xfrm>
        </p:spPr>
        <p:txBody>
          <a:bodyPr/>
          <a:lstStyle/>
          <a:p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RODEO Implementation</a:t>
            </a:r>
            <a:r>
              <a:rPr lang="it-IT">
                <a:latin typeface="Aptos Mono" panose="020B0009020202020204" pitchFamily="49" charset="0"/>
              </a:rPr>
              <a:t> </a:t>
            </a:r>
            <a:endParaRPr lang="en-US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791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7171B-E728-7084-B1C4-6E164B328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ACB711-ABF7-8FE9-EB1D-7365369A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244C7EC4-2C4F-CCE7-14BD-9CF243921C44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6C8D488-F518-F32D-167D-01CA1C432AD6}"/>
              </a:ext>
            </a:extLst>
          </p:cNvPr>
          <p:cNvSpPr/>
          <p:nvPr/>
        </p:nvSpPr>
        <p:spPr>
          <a:xfrm>
            <a:off x="591269" y="1609725"/>
            <a:ext cx="3494956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latin typeface="Aptos Mono"/>
              </a:rPr>
              <a:t>Implementation Intro</a:t>
            </a:r>
            <a:endParaRPr lang="en-US">
              <a:latin typeface="Aptos Mono" panose="020B000902020202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7B6FF8-3398-BF48-36E4-6688AC918B46}"/>
              </a:ext>
            </a:extLst>
          </p:cNvPr>
          <p:cNvGrpSpPr/>
          <p:nvPr/>
        </p:nvGrpSpPr>
        <p:grpSpPr>
          <a:xfrm>
            <a:off x="987239" y="2924736"/>
            <a:ext cx="9937375" cy="3082088"/>
            <a:chOff x="987239" y="2924736"/>
            <a:chExt cx="9937375" cy="30820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36DF22-1A68-A2AA-CC1E-95F1E783830E}"/>
                </a:ext>
              </a:extLst>
            </p:cNvPr>
            <p:cNvGrpSpPr/>
            <p:nvPr/>
          </p:nvGrpSpPr>
          <p:grpSpPr>
            <a:xfrm>
              <a:off x="1475273" y="2924736"/>
              <a:ext cx="4293512" cy="748307"/>
              <a:chOff x="954200" y="2413915"/>
              <a:chExt cx="2728249" cy="401594"/>
            </a:xfrm>
          </p:grpSpPr>
          <p:pic>
            <p:nvPicPr>
              <p:cNvPr id="7" name="Picture 6" descr="A pink spirals and circles&#10;&#10;AI-generated content may be incorrect.">
                <a:extLst>
                  <a:ext uri="{FF2B5EF4-FFF2-40B4-BE49-F238E27FC236}">
                    <a16:creationId xmlns:a16="http://schemas.microsoft.com/office/drawing/2014/main" id="{2DCB187A-E331-69E0-DC7F-09C5F46FB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200" y="2415658"/>
                <a:ext cx="482959" cy="399851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762D32-5CE3-60FF-3122-04206530C7BD}"/>
                  </a:ext>
                </a:extLst>
              </p:cNvPr>
              <p:cNvSpPr txBox="1"/>
              <p:nvPr/>
            </p:nvSpPr>
            <p:spPr>
              <a:xfrm>
                <a:off x="1443519" y="2413915"/>
                <a:ext cx="2238930" cy="37990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000" b="1" i="1" err="1">
                    <a:latin typeface="Aptos"/>
                    <a:ea typeface="+mn-lt"/>
                    <a:cs typeface="+mn-lt"/>
                  </a:rPr>
                  <a:t>PushQuantum</a:t>
                </a:r>
                <a:r>
                  <a:rPr lang="en-US" sz="4000" b="1" i="1">
                    <a:ea typeface="+mn-lt"/>
                    <a:cs typeface="+mn-lt"/>
                  </a:rPr>
                  <a:t> </a:t>
                </a:r>
                <a:endParaRPr lang="en-US" sz="4000" b="1" i="1"/>
              </a:p>
            </p:txBody>
          </p:sp>
        </p:grpSp>
        <p:pic>
          <p:nvPicPr>
            <p:cNvPr id="11" name="Picture 10" descr="A black letters on a white background&#10;&#10;AI-generated content may be incorrect.">
              <a:extLst>
                <a:ext uri="{FF2B5EF4-FFF2-40B4-BE49-F238E27FC236}">
                  <a16:creationId xmlns:a16="http://schemas.microsoft.com/office/drawing/2014/main" id="{BD83A35A-C4D2-C220-9791-CFCB2DA5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8804" y="2943162"/>
              <a:ext cx="4296896" cy="7043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E6A6B2-B509-FBA6-1481-BF1B4BBD6861}"/>
                </a:ext>
              </a:extLst>
            </p:cNvPr>
            <p:cNvSpPr txBox="1"/>
            <p:nvPr/>
          </p:nvSpPr>
          <p:spPr>
            <a:xfrm>
              <a:off x="987239" y="4074460"/>
              <a:ext cx="9937375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latin typeface="Aptos Mono"/>
                </a:rPr>
                <a:t>Classiq</a:t>
              </a:r>
              <a:r>
                <a:rPr lang="en-US" sz="2400">
                  <a:latin typeface="Aptos Mono"/>
                </a:rPr>
                <a:t> </a:t>
              </a:r>
              <a:r>
                <a:rPr lang="en-US" sz="2400" err="1">
                  <a:latin typeface="Aptos Mono"/>
                </a:rPr>
                <a:t>Challange</a:t>
              </a:r>
              <a:r>
                <a:rPr lang="en-US" sz="2400">
                  <a:latin typeface="Aptos Mono"/>
                </a:rPr>
                <a:t>: </a:t>
              </a:r>
              <a:endParaRPr lang="en-US" sz="2400"/>
            </a:p>
            <a:p>
              <a:pPr algn="ctr"/>
              <a:r>
                <a:rPr lang="en-US" sz="2400">
                  <a:latin typeface="Aptos Mono"/>
                </a:rPr>
                <a:t>Estimating Molecular Spectra Using the Rodeo Algorithm</a:t>
              </a:r>
              <a:endParaRPr lang="en-US" sz="2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C7F286-6B58-8764-9F3B-C49BC934D685}"/>
                </a:ext>
              </a:extLst>
            </p:cNvPr>
            <p:cNvSpPr/>
            <p:nvPr/>
          </p:nvSpPr>
          <p:spPr>
            <a:xfrm>
              <a:off x="5821454" y="3255308"/>
              <a:ext cx="273201" cy="896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yellow medal with red ribbons&#10;&#10;AI-generated content may be incorrect.">
              <a:extLst>
                <a:ext uri="{FF2B5EF4-FFF2-40B4-BE49-F238E27FC236}">
                  <a16:creationId xmlns:a16="http://schemas.microsoft.com/office/drawing/2014/main" id="{7571B09B-5881-D143-E050-FF27BA82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60000">
              <a:off x="9303397" y="4883434"/>
              <a:ext cx="1123390" cy="1123390"/>
            </a:xfrm>
            <a:prstGeom prst="rect">
              <a:avLst/>
            </a:prstGeom>
          </p:spPr>
        </p:pic>
      </p:grpSp>
      <p:sp>
        <p:nvSpPr>
          <p:cNvPr id="22" name="Segnaposto piè di pagina 21">
            <a:extLst>
              <a:ext uri="{FF2B5EF4-FFF2-40B4-BE49-F238E27FC236}">
                <a16:creationId xmlns:a16="http://schemas.microsoft.com/office/drawing/2014/main" id="{4A05DCC7-C2D9-AFE8-C94E-0890B23B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Torino</a:t>
            </a:r>
            <a:endParaRPr lang="en-US"/>
          </a:p>
        </p:txBody>
      </p:sp>
      <p:pic>
        <p:nvPicPr>
          <p:cNvPr id="6" name="Immagine 5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F89DBC47-83A0-222C-3FFC-23CAA6ED0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8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BAFA4-E443-034D-3D3E-B7F728BD6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B665FE1-862A-3582-C38B-CF72CA8EEBA2}"/>
              </a:ext>
            </a:extLst>
          </p:cNvPr>
          <p:cNvGrpSpPr/>
          <p:nvPr/>
        </p:nvGrpSpPr>
        <p:grpSpPr>
          <a:xfrm>
            <a:off x="523270" y="2029983"/>
            <a:ext cx="11121709" cy="4457924"/>
            <a:chOff x="533800" y="2311180"/>
            <a:chExt cx="11121709" cy="44579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7D45A43-EF51-BC03-D9D7-216517C88E89}"/>
                </a:ext>
              </a:extLst>
            </p:cNvPr>
            <p:cNvGrpSpPr/>
            <p:nvPr/>
          </p:nvGrpSpPr>
          <p:grpSpPr>
            <a:xfrm>
              <a:off x="533800" y="2311180"/>
              <a:ext cx="11121709" cy="4106389"/>
              <a:chOff x="453629" y="2510149"/>
              <a:chExt cx="11121709" cy="4106389"/>
            </a:xfrm>
          </p:grpSpPr>
          <p:pic>
            <p:nvPicPr>
              <p:cNvPr id="10" name="Picture 9" descr="A black letters on a white background&#10;&#10;AI-generated content may be incorrect.">
                <a:extLst>
                  <a:ext uri="{FF2B5EF4-FFF2-40B4-BE49-F238E27FC236}">
                    <a16:creationId xmlns:a16="http://schemas.microsoft.com/office/drawing/2014/main" id="{63647277-02E8-1D02-6DF3-392524E4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393192" y="2510149"/>
                <a:ext cx="4296896" cy="704319"/>
              </a:xfrm>
              <a:prstGeom prst="rect">
                <a:avLst/>
              </a:prstGeom>
            </p:spPr>
          </p:pic>
          <p:pic>
            <p:nvPicPr>
              <p:cNvPr id="14" name="Picture 13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9991DDB6-3A66-0150-4EED-A802F4440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9079" y="3396726"/>
                <a:ext cx="5096259" cy="321981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E406974-1F7C-BB1E-9FDD-E6E41C5CA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629" y="3497329"/>
                <a:ext cx="4455374" cy="3083153"/>
              </a:xfrm>
              <a:prstGeom prst="rect">
                <a:avLst/>
              </a:prstGeom>
            </p:spPr>
          </p:pic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08B510E5-B9B9-0BB9-12CF-9F2D7910B1DA}"/>
                  </a:ext>
                </a:extLst>
              </p:cNvPr>
              <p:cNvSpPr/>
              <p:nvPr/>
            </p:nvSpPr>
            <p:spPr>
              <a:xfrm>
                <a:off x="5213804" y="4718972"/>
                <a:ext cx="960474" cy="503205"/>
              </a:xfrm>
              <a:prstGeom prst="rightArrow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11D2D6-A151-494D-000E-99E106E28EF7}"/>
                </a:ext>
              </a:extLst>
            </p:cNvPr>
            <p:cNvSpPr txBox="1"/>
            <p:nvPr/>
          </p:nvSpPr>
          <p:spPr>
            <a:xfrm>
              <a:off x="1174533" y="6280566"/>
              <a:ext cx="31739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Aptos Mono" panose="020B0009020202020204" pitchFamily="49" charset="0"/>
                </a:rPr>
                <a:t>High level code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8A125C-5483-B980-FD11-F85151A18684}"/>
                </a:ext>
              </a:extLst>
            </p:cNvPr>
            <p:cNvSpPr txBox="1"/>
            <p:nvPr/>
          </p:nvSpPr>
          <p:spPr>
            <a:xfrm>
              <a:off x="7520425" y="6430550"/>
              <a:ext cx="31739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Aptos Mono" panose="020B0009020202020204" pitchFamily="49" charset="0"/>
                </a:rPr>
                <a:t>Quantum circuit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B0CF6B2-1900-5B06-62EB-3070DA62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C038DE8-258F-72DB-6BFD-6A0CC9327FE9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72F1AF5-2D8A-1C29-1000-B05F01FE7EA6}"/>
              </a:ext>
            </a:extLst>
          </p:cNvPr>
          <p:cNvSpPr/>
          <p:nvPr/>
        </p:nvSpPr>
        <p:spPr>
          <a:xfrm>
            <a:off x="591269" y="1490975"/>
            <a:ext cx="3494956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latin typeface="Aptos Mono"/>
              </a:rPr>
              <a:t>Implementation Intro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22" name="Segnaposto piè di pagina 21">
            <a:extLst>
              <a:ext uri="{FF2B5EF4-FFF2-40B4-BE49-F238E27FC236}">
                <a16:creationId xmlns:a16="http://schemas.microsoft.com/office/drawing/2014/main" id="{0408BB68-5196-B6B9-6F66-8A91D8B88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Torino</a:t>
            </a:r>
            <a:endParaRPr lang="en-US"/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92AD45E-53B5-89AC-B5F7-1F3BB29C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1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6639D-F090-9188-A0A6-0131F81D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02339-15A0-1383-CBD0-5CDD9CEC6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1868647-31B8-9902-2BAB-223D606312CC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756458F-507A-757F-9153-F5D7FA5542A8}"/>
              </a:ext>
            </a:extLst>
          </p:cNvPr>
          <p:cNvSpPr/>
          <p:nvPr/>
        </p:nvSpPr>
        <p:spPr>
          <a:xfrm>
            <a:off x="591270" y="1609725"/>
            <a:ext cx="2075730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Test-case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6" name="Immagine 5" descr="Immagine che contiene cerchio, schermata&#10;&#10;Il contenuto generato dall'IA potrebbe non essere corretto.">
            <a:extLst>
              <a:ext uri="{FF2B5EF4-FFF2-40B4-BE49-F238E27FC236}">
                <a16:creationId xmlns:a16="http://schemas.microsoft.com/office/drawing/2014/main" id="{DB0629F1-468B-4A71-4D24-7C972895E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93" y="2188876"/>
            <a:ext cx="2669890" cy="2270563"/>
          </a:xfrm>
          <a:prstGeom prst="rect">
            <a:avLst/>
          </a:prstGeom>
        </p:spPr>
      </p:pic>
      <p:pic>
        <p:nvPicPr>
          <p:cNvPr id="8" name="Immagine 7" descr="Immagine che contiene cerchio&#10;&#10;Il contenuto generato dall'IA potrebbe non essere corretto.">
            <a:extLst>
              <a:ext uri="{FF2B5EF4-FFF2-40B4-BE49-F238E27FC236}">
                <a16:creationId xmlns:a16="http://schemas.microsoft.com/office/drawing/2014/main" id="{397F01EB-9CFE-3D96-021E-F162BA8BA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59" y="2084104"/>
            <a:ext cx="2669889" cy="2029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B21FFA-BB4C-B660-8C02-D2C8E0D2A07D}"/>
                  </a:ext>
                </a:extLst>
              </p:cNvPr>
              <p:cNvSpPr txBox="1"/>
              <p:nvPr/>
            </p:nvSpPr>
            <p:spPr>
              <a:xfrm>
                <a:off x="1656288" y="2416726"/>
                <a:ext cx="6188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B21FFA-BB4C-B660-8C02-D2C8E0D2A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288" y="2416726"/>
                <a:ext cx="61888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F8640-65B8-7B53-CF37-07F089042652}"/>
                  </a:ext>
                </a:extLst>
              </p:cNvPr>
              <p:cNvSpPr txBox="1"/>
              <p:nvPr/>
            </p:nvSpPr>
            <p:spPr>
              <a:xfrm>
                <a:off x="9263885" y="2349947"/>
                <a:ext cx="9427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F8640-65B8-7B53-CF37-07F089042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85" y="2349947"/>
                <a:ext cx="9427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1B40F3E-3912-D3F9-0D69-E5E501EB2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69" y="4419427"/>
            <a:ext cx="4585612" cy="18239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269B5A-D729-D14D-B3D2-4D0903A04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808" y="4117203"/>
            <a:ext cx="5372992" cy="242838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B5030A0-4A2C-5061-58E6-5258DE98356C}"/>
              </a:ext>
            </a:extLst>
          </p:cNvPr>
          <p:cNvGrpSpPr/>
          <p:nvPr/>
        </p:nvGrpSpPr>
        <p:grpSpPr>
          <a:xfrm>
            <a:off x="4022611" y="2430278"/>
            <a:ext cx="3089566" cy="1765307"/>
            <a:chOff x="4022611" y="2430278"/>
            <a:chExt cx="3089566" cy="1765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30D0A5D-B273-64B6-865B-5080C0FCEB0F}"/>
                    </a:ext>
                  </a:extLst>
                </p:cNvPr>
                <p:cNvSpPr txBox="1"/>
                <p:nvPr/>
              </p:nvSpPr>
              <p:spPr>
                <a:xfrm>
                  <a:off x="4347807" y="2430278"/>
                  <a:ext cx="2116184" cy="10802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30D0A5D-B273-64B6-865B-5080C0FCEB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7807" y="2430278"/>
                  <a:ext cx="2116184" cy="10802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229EE4-AAB3-9E67-C40D-97E43B308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2611" y="3510574"/>
              <a:ext cx="650240" cy="685011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204D39-C5E4-F339-3242-9CB8C7C5F9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0991" y="3429000"/>
              <a:ext cx="911186" cy="582639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6FE6B6A4-4FC3-5AC4-C2B0-1EA372029E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8B27E7-6405-F267-ABA6-86246E0A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20744F-2CF0-940E-5CCD-5CEDB891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3600230-4CD0-2D98-30A6-F22ACB5384C4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A1A359E-6BF0-89E7-EFF1-AEC32B84E559}"/>
              </a:ext>
            </a:extLst>
          </p:cNvPr>
          <p:cNvSpPr/>
          <p:nvPr/>
        </p:nvSpPr>
        <p:spPr>
          <a:xfrm>
            <a:off x="591269" y="1609725"/>
            <a:ext cx="2961555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Setup and Strategy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3D7D8-1FDC-1A68-1CF2-38AD845851F0}"/>
              </a:ext>
            </a:extLst>
          </p:cNvPr>
          <p:cNvSpPr txBox="1"/>
          <p:nvPr/>
        </p:nvSpPr>
        <p:spPr>
          <a:xfrm>
            <a:off x="2469462" y="5894224"/>
            <a:ext cx="725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2"/>
              </a:rPr>
              <a:t>https://github.com/Los-Pollos-Quanticos/PushQuantumHackaton2024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B2CB4F-A5C3-3A45-49E7-8E888656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Torino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06F956-A988-7F76-C5A9-C88923D1EC6B}"/>
              </a:ext>
            </a:extLst>
          </p:cNvPr>
          <p:cNvGrpSpPr/>
          <p:nvPr/>
        </p:nvGrpSpPr>
        <p:grpSpPr>
          <a:xfrm>
            <a:off x="1935345" y="2285071"/>
            <a:ext cx="3234958" cy="3229991"/>
            <a:chOff x="2049370" y="2273614"/>
            <a:chExt cx="3234958" cy="32299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A3EA1D-1982-1D50-B86D-7E64466AC3E5}"/>
                </a:ext>
              </a:extLst>
            </p:cNvPr>
            <p:cNvSpPr txBox="1"/>
            <p:nvPr/>
          </p:nvSpPr>
          <p:spPr>
            <a:xfrm>
              <a:off x="2544326" y="2351111"/>
              <a:ext cx="22265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Aptos Mono" panose="020B0009020202020204" pitchFamily="49" charset="0"/>
                </a:rPr>
                <a:t>language</a:t>
              </a:r>
            </a:p>
          </p:txBody>
        </p:sp>
        <p:pic>
          <p:nvPicPr>
            <p:cNvPr id="19" name="Picture 18" descr="A logo with orange and grey circles&#10;&#10;AI-generated content may be incorrect.">
              <a:extLst>
                <a:ext uri="{FF2B5EF4-FFF2-40B4-BE49-F238E27FC236}">
                  <a16:creationId xmlns:a16="http://schemas.microsoft.com/office/drawing/2014/main" id="{DDAB849D-5955-707E-22AB-05C4D899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9370" y="3048287"/>
              <a:ext cx="747033" cy="865313"/>
            </a:xfrm>
            <a:prstGeom prst="rect">
              <a:avLst/>
            </a:prstGeom>
          </p:spPr>
        </p:pic>
        <p:pic>
          <p:nvPicPr>
            <p:cNvPr id="21" name="Picture 20" descr="A blue ribbon with a black background&#10;&#10;AI-generated content may be incorrect.">
              <a:extLst>
                <a:ext uri="{FF2B5EF4-FFF2-40B4-BE49-F238E27FC236}">
                  <a16:creationId xmlns:a16="http://schemas.microsoft.com/office/drawing/2014/main" id="{6F9005F8-9AF0-452A-2C21-3B60A34C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0499" y="3888332"/>
              <a:ext cx="736600" cy="73660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53A2733-5740-236C-6D01-6FB63C4D3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8799" y="2273614"/>
              <a:ext cx="765529" cy="76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4617D8-7D4F-C824-84AC-932E476D3DF7}"/>
                </a:ext>
              </a:extLst>
            </p:cNvPr>
            <p:cNvSpPr txBox="1"/>
            <p:nvPr/>
          </p:nvSpPr>
          <p:spPr>
            <a:xfrm>
              <a:off x="2544326" y="3196274"/>
              <a:ext cx="22265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Aptos Mono" panose="020B0009020202020204" pitchFamily="49" charset="0"/>
                </a:rPr>
                <a:t>platform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7F422E-70F0-6601-3916-615C63D7E016}"/>
                </a:ext>
              </a:extLst>
            </p:cNvPr>
            <p:cNvSpPr txBox="1"/>
            <p:nvPr/>
          </p:nvSpPr>
          <p:spPr>
            <a:xfrm>
              <a:off x="2544326" y="4898412"/>
              <a:ext cx="22265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Aptos Mono" panose="020B0009020202020204" pitchFamily="49" charset="0"/>
                </a:rPr>
                <a:t>VCS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193A5-D897-19C3-8DBD-2BBD9A56FCAA}"/>
                </a:ext>
              </a:extLst>
            </p:cNvPr>
            <p:cNvSpPr txBox="1"/>
            <p:nvPr/>
          </p:nvSpPr>
          <p:spPr>
            <a:xfrm>
              <a:off x="2544326" y="4047343"/>
              <a:ext cx="22265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Aptos Mono" panose="020B0009020202020204" pitchFamily="49" charset="0"/>
                </a:rPr>
                <a:t>IDE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9726E60-86C0-9139-6570-4740389FF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8212" y="4754883"/>
              <a:ext cx="748722" cy="74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F9A8A1-0A32-B7B2-A784-9AC1E117B9A8}"/>
              </a:ext>
            </a:extLst>
          </p:cNvPr>
          <p:cNvGrpSpPr/>
          <p:nvPr/>
        </p:nvGrpSpPr>
        <p:grpSpPr>
          <a:xfrm>
            <a:off x="6747547" y="2133874"/>
            <a:ext cx="4295543" cy="3531830"/>
            <a:chOff x="6820104" y="2041242"/>
            <a:chExt cx="4295543" cy="3531830"/>
          </a:xfrm>
        </p:grpSpPr>
        <p:pic>
          <p:nvPicPr>
            <p:cNvPr id="1030" name="Picture 6" descr="Chain of Responsibility design pattern">
              <a:extLst>
                <a:ext uri="{FF2B5EF4-FFF2-40B4-BE49-F238E27FC236}">
                  <a16:creationId xmlns:a16="http://schemas.microsoft.com/office/drawing/2014/main" id="{64B3F545-9BE8-741C-E98E-49DAACCD4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1572" y="2940192"/>
              <a:ext cx="4212608" cy="263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DAAA25-21C9-2646-888C-6F67BF962177}"/>
                </a:ext>
              </a:extLst>
            </p:cNvPr>
            <p:cNvSpPr txBox="1"/>
            <p:nvPr/>
          </p:nvSpPr>
          <p:spPr>
            <a:xfrm>
              <a:off x="7317337" y="2041242"/>
              <a:ext cx="3301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Aptos Mono" panose="020B0009020202020204" pitchFamily="49" charset="0"/>
                </a:rPr>
                <a:t>Design Pattern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CC7137-10D6-1D7C-0C12-B558F4BAB21D}"/>
                </a:ext>
              </a:extLst>
            </p:cNvPr>
            <p:cNvSpPr txBox="1"/>
            <p:nvPr/>
          </p:nvSpPr>
          <p:spPr>
            <a:xfrm>
              <a:off x="6820104" y="2501772"/>
              <a:ext cx="4295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2">
                      <a:lumMod val="75000"/>
                      <a:lumOff val="25000"/>
                    </a:schemeClr>
                  </a:solidFill>
                  <a:latin typeface="Aptos Mono" panose="020B0009020202020204" pitchFamily="49" charset="0"/>
                </a:rPr>
                <a:t>Chain of </a:t>
              </a:r>
              <a:r>
                <a:rPr lang="en-US" err="1">
                  <a:solidFill>
                    <a:schemeClr val="tx2">
                      <a:lumMod val="75000"/>
                      <a:lumOff val="25000"/>
                    </a:schemeClr>
                  </a:solidFill>
                  <a:latin typeface="Aptos Mono" panose="020B0009020202020204" pitchFamily="49" charset="0"/>
                </a:rPr>
                <a:t>responsability</a:t>
              </a:r>
              <a:endParaRPr lang="en-US">
                <a:solidFill>
                  <a:schemeClr val="tx2">
                    <a:lumMod val="75000"/>
                    <a:lumOff val="25000"/>
                  </a:schemeClr>
                </a:solidFill>
                <a:latin typeface="Aptos Mono" panose="020B0009020202020204" pitchFamily="49" charset="0"/>
              </a:endParaRPr>
            </a:p>
          </p:txBody>
        </p:sp>
      </p:grpSp>
      <p:pic>
        <p:nvPicPr>
          <p:cNvPr id="8" name="Immagine 7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D9E6E141-6966-DC80-5436-B82E7A01EC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59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2258C0-530C-7968-8489-659CC4E2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4E4961-70B0-266C-A4A0-08B4C8C2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DE4817B-4264-540A-081B-894A3EE914C1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ECACEE7-8851-AAEF-97FE-30219A35AEFC}"/>
              </a:ext>
            </a:extLst>
          </p:cNvPr>
          <p:cNvSpPr/>
          <p:nvPr/>
        </p:nvSpPr>
        <p:spPr>
          <a:xfrm>
            <a:off x="591269" y="1609725"/>
            <a:ext cx="2961555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Code </a:t>
            </a:r>
            <a:r>
              <a:rPr lang="it-IT" err="1">
                <a:latin typeface="Aptos Mono" panose="020B0009020202020204" pitchFamily="49" charset="0"/>
              </a:rPr>
              <a:t>structure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37BE0-6D82-11BC-7E58-503DA7F8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72" y="2620762"/>
            <a:ext cx="9969565" cy="299254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0746E92-CC08-3187-2208-C6F4C15D55DD}"/>
              </a:ext>
            </a:extLst>
          </p:cNvPr>
          <p:cNvGrpSpPr/>
          <p:nvPr/>
        </p:nvGrpSpPr>
        <p:grpSpPr>
          <a:xfrm>
            <a:off x="2858749" y="3007118"/>
            <a:ext cx="3955299" cy="2269806"/>
            <a:chOff x="2692494" y="3289725"/>
            <a:chExt cx="3955299" cy="22698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CA37479-434B-8753-BC12-53066F2C687B}"/>
                </a:ext>
              </a:extLst>
            </p:cNvPr>
            <p:cNvSpPr/>
            <p:nvPr/>
          </p:nvSpPr>
          <p:spPr>
            <a:xfrm>
              <a:off x="2692494" y="3289725"/>
              <a:ext cx="1745499" cy="561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7E29D1-51C9-35EC-BC63-0566DC3CA8DE}"/>
                </a:ext>
              </a:extLst>
            </p:cNvPr>
            <p:cNvSpPr/>
            <p:nvPr/>
          </p:nvSpPr>
          <p:spPr>
            <a:xfrm>
              <a:off x="4902294" y="4150424"/>
              <a:ext cx="1745499" cy="561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79D782-291B-F12D-CD5E-240986BA804A}"/>
                </a:ext>
              </a:extLst>
            </p:cNvPr>
            <p:cNvSpPr/>
            <p:nvPr/>
          </p:nvSpPr>
          <p:spPr>
            <a:xfrm>
              <a:off x="4902294" y="4998035"/>
              <a:ext cx="1745499" cy="561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888E83-9DD4-C2B7-7701-28230849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Torino</a:t>
            </a:r>
            <a:endParaRPr lang="en-US"/>
          </a:p>
        </p:txBody>
      </p:sp>
      <p:pic>
        <p:nvPicPr>
          <p:cNvPr id="6" name="Immagine 5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6F7E3CBC-BF86-0BC4-5943-B1A1E80FC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2DEC74-AE6D-82BA-F48D-5D860B591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magine 6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42ABD09F-9B79-224F-C388-100082F2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70" y="2317151"/>
            <a:ext cx="8943229" cy="3901052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BF62F35-2237-06E3-9F5C-D9E2D0FD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3DDFA20-4BB3-3F96-F161-98A6F6D75EF1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D07D873-022B-1B63-6812-168561AD2F28}"/>
              </a:ext>
            </a:extLst>
          </p:cNvPr>
          <p:cNvSpPr/>
          <p:nvPr/>
        </p:nvSpPr>
        <p:spPr>
          <a:xfrm>
            <a:off x="591270" y="1609725"/>
            <a:ext cx="3447330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Suzuki-</a:t>
            </a:r>
            <a:r>
              <a:rPr lang="it-IT" err="1">
                <a:latin typeface="Aptos Mono" panose="020B0009020202020204" pitchFamily="49" charset="0"/>
              </a:rPr>
              <a:t>Lie</a:t>
            </a:r>
            <a:r>
              <a:rPr lang="it-IT">
                <a:latin typeface="Aptos Mono" panose="020B0009020202020204" pitchFamily="49" charset="0"/>
              </a:rPr>
              <a:t> Trotter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CE580CA-1C21-3853-0BCD-F0B2C34B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Torino</a:t>
            </a:r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FFE8BB1-B2AE-D489-ADBA-B7941A3B77B9}"/>
              </a:ext>
            </a:extLst>
          </p:cNvPr>
          <p:cNvGrpSpPr/>
          <p:nvPr/>
        </p:nvGrpSpPr>
        <p:grpSpPr>
          <a:xfrm>
            <a:off x="3315720" y="5256590"/>
            <a:ext cx="1222570" cy="920869"/>
            <a:chOff x="3347720" y="4823956"/>
            <a:chExt cx="1222570" cy="92086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3F2457-1F97-C973-6ED0-40D97F8FC0CE}"/>
                </a:ext>
              </a:extLst>
            </p:cNvPr>
            <p:cNvSpPr/>
            <p:nvPr/>
          </p:nvSpPr>
          <p:spPr>
            <a:xfrm>
              <a:off x="3347720" y="4823956"/>
              <a:ext cx="1222570" cy="9208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260D88C-5A93-A0F1-A2E0-78606101584C}"/>
                    </a:ext>
                  </a:extLst>
                </p:cNvPr>
                <p:cNvSpPr txBox="1"/>
                <p:nvPr/>
              </p:nvSpPr>
              <p:spPr>
                <a:xfrm>
                  <a:off x="3452520" y="5137433"/>
                  <a:ext cx="1012970" cy="326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𝑜𝑏𝑗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260D88C-5A93-A0F1-A2E0-786061015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520" y="5137433"/>
                  <a:ext cx="1012970" cy="326371"/>
                </a:xfrm>
                <a:prstGeom prst="rect">
                  <a:avLst/>
                </a:prstGeom>
                <a:blipFill>
                  <a:blip r:embed="rId3"/>
                  <a:stretch>
                    <a:fillRect l="-3012" t="-3774" r="-6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CA7115B-0C07-7213-B134-3D8D746E55E5}"/>
              </a:ext>
            </a:extLst>
          </p:cNvPr>
          <p:cNvGrpSpPr/>
          <p:nvPr/>
        </p:nvGrpSpPr>
        <p:grpSpPr>
          <a:xfrm>
            <a:off x="3836230" y="2623789"/>
            <a:ext cx="157480" cy="2625676"/>
            <a:chOff x="3836230" y="2623789"/>
            <a:chExt cx="157480" cy="262567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B3A0C83-2B65-6789-5501-320FE6D036FD}"/>
                </a:ext>
              </a:extLst>
            </p:cNvPr>
            <p:cNvSpPr/>
            <p:nvPr/>
          </p:nvSpPr>
          <p:spPr>
            <a:xfrm>
              <a:off x="3836230" y="2623789"/>
              <a:ext cx="157480" cy="15748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3AC875-6FB7-494C-8A1E-CB81E0876EAD}"/>
                </a:ext>
              </a:extLst>
            </p:cNvPr>
            <p:cNvCxnSpPr>
              <a:cxnSpLocks/>
            </p:cNvCxnSpPr>
            <p:nvPr/>
          </p:nvCxnSpPr>
          <p:spPr>
            <a:xfrm>
              <a:off x="3916845" y="2781269"/>
              <a:ext cx="0" cy="2468196"/>
            </a:xfrm>
            <a:prstGeom prst="line">
              <a:avLst/>
            </a:prstGeom>
            <a:ln w="254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4FAE74C-8DF2-093B-5DCC-C402D898A3E0}"/>
              </a:ext>
            </a:extLst>
          </p:cNvPr>
          <p:cNvSpPr txBox="1"/>
          <p:nvPr/>
        </p:nvSpPr>
        <p:spPr>
          <a:xfrm>
            <a:off x="4816372" y="1933327"/>
            <a:ext cx="206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ptos Mono" panose="020B0009020202020204" pitchFamily="49" charset="0"/>
              </a:rPr>
              <a:t>Rodeo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C67F2F-76AC-F551-269A-A73AE78CD045}"/>
              </a:ext>
            </a:extLst>
          </p:cNvPr>
          <p:cNvGrpSpPr/>
          <p:nvPr/>
        </p:nvGrpSpPr>
        <p:grpSpPr>
          <a:xfrm>
            <a:off x="4626691" y="3221711"/>
            <a:ext cx="3541509" cy="2963228"/>
            <a:chOff x="4626691" y="3221711"/>
            <a:chExt cx="3541509" cy="296322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A48726-8BD3-3E70-87CA-A0CBE5D6FE0A}"/>
                </a:ext>
              </a:extLst>
            </p:cNvPr>
            <p:cNvSpPr/>
            <p:nvPr/>
          </p:nvSpPr>
          <p:spPr>
            <a:xfrm>
              <a:off x="7478175" y="4577081"/>
              <a:ext cx="157480" cy="15748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A493724-51E6-7C92-34AB-482CF272CAF2}"/>
                </a:ext>
              </a:extLst>
            </p:cNvPr>
            <p:cNvGrpSpPr/>
            <p:nvPr/>
          </p:nvGrpSpPr>
          <p:grpSpPr>
            <a:xfrm>
              <a:off x="4626691" y="5249465"/>
              <a:ext cx="1222570" cy="920869"/>
              <a:chOff x="4710015" y="4850346"/>
              <a:chExt cx="1222570" cy="92086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1F0D562-91CD-0F9E-AFBB-7EC889EE751E}"/>
                  </a:ext>
                </a:extLst>
              </p:cNvPr>
              <p:cNvSpPr/>
              <p:nvPr/>
            </p:nvSpPr>
            <p:spPr>
              <a:xfrm>
                <a:off x="4710015" y="4850346"/>
                <a:ext cx="1222570" cy="920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CF94E6D-7392-73DE-5676-59BC3599F9AB}"/>
                      </a:ext>
                    </a:extLst>
                  </p:cNvPr>
                  <p:cNvSpPr txBox="1"/>
                  <p:nvPr/>
                </p:nvSpPr>
                <p:spPr>
                  <a:xfrm>
                    <a:off x="4814815" y="5137434"/>
                    <a:ext cx="1012970" cy="32637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CF94E6D-7392-73DE-5676-59BC3599F9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4815" y="5137434"/>
                    <a:ext cx="1012970" cy="32637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012" t="-3704" r="-60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92CF6C4-B4C4-1391-A848-5BE6D4B5CBE9}"/>
                </a:ext>
              </a:extLst>
            </p:cNvPr>
            <p:cNvGrpSpPr/>
            <p:nvPr/>
          </p:nvGrpSpPr>
          <p:grpSpPr>
            <a:xfrm>
              <a:off x="6945630" y="5264070"/>
              <a:ext cx="1222570" cy="920869"/>
              <a:chOff x="7229695" y="4840186"/>
              <a:chExt cx="1222570" cy="92086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264098-9EC7-0CBE-1E01-8099CEE8371D}"/>
                  </a:ext>
                </a:extLst>
              </p:cNvPr>
              <p:cNvSpPr/>
              <p:nvPr/>
            </p:nvSpPr>
            <p:spPr>
              <a:xfrm>
                <a:off x="7229695" y="4840186"/>
                <a:ext cx="1222570" cy="920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728D103-283B-97B3-7150-5B3289982FF3}"/>
                      </a:ext>
                    </a:extLst>
                  </p:cNvPr>
                  <p:cNvSpPr txBox="1"/>
                  <p:nvPr/>
                </p:nvSpPr>
                <p:spPr>
                  <a:xfrm>
                    <a:off x="7325679" y="5160020"/>
                    <a:ext cx="1030602" cy="32637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728D103-283B-97B3-7150-5B3289982F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5679" y="5160020"/>
                    <a:ext cx="1030602" cy="32637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59" t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5F05B65-8F02-E1D7-E3B6-BFD65D4B34AF}"/>
                </a:ext>
              </a:extLst>
            </p:cNvPr>
            <p:cNvGrpSpPr/>
            <p:nvPr/>
          </p:nvGrpSpPr>
          <p:grpSpPr>
            <a:xfrm>
              <a:off x="6183977" y="5677374"/>
              <a:ext cx="368994" cy="64194"/>
              <a:chOff x="6256435" y="5750560"/>
              <a:chExt cx="368994" cy="6419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16B11AD-E598-4E27-F733-0448BEF8428A}"/>
                  </a:ext>
                </a:extLst>
              </p:cNvPr>
              <p:cNvSpPr/>
              <p:nvPr/>
            </p:nvSpPr>
            <p:spPr>
              <a:xfrm>
                <a:off x="6256435" y="5750560"/>
                <a:ext cx="64194" cy="64194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FBB4A51-DDF9-9C1F-802E-E4A83E689BA8}"/>
                  </a:ext>
                </a:extLst>
              </p:cNvPr>
              <p:cNvSpPr/>
              <p:nvPr/>
            </p:nvSpPr>
            <p:spPr>
              <a:xfrm>
                <a:off x="6408835" y="5750560"/>
                <a:ext cx="64194" cy="64194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3AA2C6D-CC47-F842-B252-D207C1A7E65C}"/>
                  </a:ext>
                </a:extLst>
              </p:cNvPr>
              <p:cNvSpPr/>
              <p:nvPr/>
            </p:nvSpPr>
            <p:spPr>
              <a:xfrm>
                <a:off x="6561235" y="5750560"/>
                <a:ext cx="64194" cy="64194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26BC2CD-8EB2-CEA2-7146-B1BE0434042C}"/>
                </a:ext>
              </a:extLst>
            </p:cNvPr>
            <p:cNvSpPr/>
            <p:nvPr/>
          </p:nvSpPr>
          <p:spPr>
            <a:xfrm>
              <a:off x="5121055" y="3221711"/>
              <a:ext cx="157480" cy="15748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CCCB15-CD91-1B6A-C220-9AE9E33EAE49}"/>
                </a:ext>
              </a:extLst>
            </p:cNvPr>
            <p:cNvCxnSpPr>
              <a:cxnSpLocks/>
            </p:cNvCxnSpPr>
            <p:nvPr/>
          </p:nvCxnSpPr>
          <p:spPr>
            <a:xfrm>
              <a:off x="5189635" y="3379191"/>
              <a:ext cx="0" cy="1870274"/>
            </a:xfrm>
            <a:prstGeom prst="line">
              <a:avLst/>
            </a:prstGeom>
            <a:ln w="254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B776DBF-526A-2A5E-E362-2E5624BBB425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7554790" y="4668638"/>
              <a:ext cx="2125" cy="595432"/>
            </a:xfrm>
            <a:prstGeom prst="line">
              <a:avLst/>
            </a:prstGeom>
            <a:ln w="254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8189B64-9C2D-3BC8-DD84-C7D8858C5EDA}"/>
              </a:ext>
            </a:extLst>
          </p:cNvPr>
          <p:cNvSpPr txBox="1"/>
          <p:nvPr/>
        </p:nvSpPr>
        <p:spPr>
          <a:xfrm>
            <a:off x="436880" y="2682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08CD645-7320-7C94-56BD-41AAC8419ECA}"/>
                  </a:ext>
                </a:extLst>
              </p:cNvPr>
              <p:cNvSpPr txBox="1"/>
              <p:nvPr/>
            </p:nvSpPr>
            <p:spPr>
              <a:xfrm>
                <a:off x="461097" y="3363471"/>
                <a:ext cx="2116184" cy="1080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08CD645-7320-7C94-56BD-41AAC8419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7" y="3363471"/>
                <a:ext cx="2116184" cy="1080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C8F85DB3-1063-B9AE-B850-2E15A4AC6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2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-0.00092 -0.261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310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C02C6D-1A26-66A0-9BCF-586B5E233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BC5351-3A51-8E63-E70A-3FA48E45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1654DE2-74FD-FFA3-427C-828B9B8BC20A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2B9ABFE-19A2-335B-8960-54DDABA6566C}"/>
              </a:ext>
            </a:extLst>
          </p:cNvPr>
          <p:cNvSpPr/>
          <p:nvPr/>
        </p:nvSpPr>
        <p:spPr>
          <a:xfrm>
            <a:off x="591270" y="1609725"/>
            <a:ext cx="3447330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Suzuki-</a:t>
            </a:r>
            <a:r>
              <a:rPr lang="it-IT" err="1">
                <a:latin typeface="Aptos Mono" panose="020B0009020202020204" pitchFamily="49" charset="0"/>
              </a:rPr>
              <a:t>Lie</a:t>
            </a:r>
            <a:r>
              <a:rPr lang="it-IT">
                <a:latin typeface="Aptos Mono" panose="020B0009020202020204" pitchFamily="49" charset="0"/>
              </a:rPr>
              <a:t> Trotter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E9D5047-2E6B-539D-AB44-99190D58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Torino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6AFBC-BA96-9C04-1427-23A304220C91}"/>
              </a:ext>
            </a:extLst>
          </p:cNvPr>
          <p:cNvSpPr txBox="1"/>
          <p:nvPr/>
        </p:nvSpPr>
        <p:spPr>
          <a:xfrm>
            <a:off x="3975007" y="1944124"/>
            <a:ext cx="3748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ptos Mono" panose="020B0009020202020204" pitchFamily="49" charset="0"/>
              </a:rPr>
              <a:t>product formula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C6F920-D31B-78A9-D596-659F6BAA1D42}"/>
              </a:ext>
            </a:extLst>
          </p:cNvPr>
          <p:cNvSpPr txBox="1"/>
          <p:nvPr/>
        </p:nvSpPr>
        <p:spPr>
          <a:xfrm>
            <a:off x="436880" y="2682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21C9A8-E460-EB38-277C-4586F84BF80B}"/>
                  </a:ext>
                </a:extLst>
              </p:cNvPr>
              <p:cNvSpPr txBox="1"/>
              <p:nvPr/>
            </p:nvSpPr>
            <p:spPr>
              <a:xfrm>
                <a:off x="319038" y="3363471"/>
                <a:ext cx="2116184" cy="1080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121C9A8-E460-EB38-277C-4586F84BF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38" y="3363471"/>
                <a:ext cx="2116184" cy="10802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CDC3E62-2D49-05E1-1199-90A64AEB1EC6}"/>
              </a:ext>
            </a:extLst>
          </p:cNvPr>
          <p:cNvGrpSpPr/>
          <p:nvPr/>
        </p:nvGrpSpPr>
        <p:grpSpPr>
          <a:xfrm>
            <a:off x="2704610" y="3233741"/>
            <a:ext cx="1850493" cy="1339756"/>
            <a:chOff x="3347720" y="4823956"/>
            <a:chExt cx="1222570" cy="92086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4DCB54F-2B81-8106-87E3-904C77658778}"/>
                </a:ext>
              </a:extLst>
            </p:cNvPr>
            <p:cNvSpPr/>
            <p:nvPr/>
          </p:nvSpPr>
          <p:spPr>
            <a:xfrm>
              <a:off x="3347720" y="4823956"/>
              <a:ext cx="1222570" cy="9208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36F2F93-D95D-0BA9-24D8-F1B94CC1B290}"/>
                    </a:ext>
                  </a:extLst>
                </p:cNvPr>
                <p:cNvSpPr txBox="1"/>
                <p:nvPr/>
              </p:nvSpPr>
              <p:spPr>
                <a:xfrm>
                  <a:off x="3392555" y="5138037"/>
                  <a:ext cx="1132898" cy="327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36F2F93-D95D-0BA9-24D8-F1B94CC1B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2555" y="5138037"/>
                  <a:ext cx="1132898" cy="3270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5BEADA5-F3C3-6643-F14A-D06E157A3CCC}"/>
              </a:ext>
            </a:extLst>
          </p:cNvPr>
          <p:cNvSpPr/>
          <p:nvPr/>
        </p:nvSpPr>
        <p:spPr>
          <a:xfrm>
            <a:off x="4855152" y="3792846"/>
            <a:ext cx="36576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44FC5D-B404-E152-6AB3-C32F03220243}"/>
              </a:ext>
            </a:extLst>
          </p:cNvPr>
          <p:cNvSpPr/>
          <p:nvPr/>
        </p:nvSpPr>
        <p:spPr>
          <a:xfrm>
            <a:off x="4855152" y="3961817"/>
            <a:ext cx="36576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8D0918-A012-C8E4-2906-AFC8ABDD6775}"/>
              </a:ext>
            </a:extLst>
          </p:cNvPr>
          <p:cNvGrpSpPr/>
          <p:nvPr/>
        </p:nvGrpSpPr>
        <p:grpSpPr>
          <a:xfrm>
            <a:off x="5548003" y="3230313"/>
            <a:ext cx="1116957" cy="1339756"/>
            <a:chOff x="5548003" y="3230313"/>
            <a:chExt cx="1116957" cy="13397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FE980-2422-E496-9B97-EC70BB2777CA}"/>
                </a:ext>
              </a:extLst>
            </p:cNvPr>
            <p:cNvSpPr/>
            <p:nvPr/>
          </p:nvSpPr>
          <p:spPr>
            <a:xfrm>
              <a:off x="5548003" y="3230313"/>
              <a:ext cx="1116957" cy="133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95D6CA5-AFAD-DB55-19CC-0F277AFAB2C6}"/>
                    </a:ext>
                  </a:extLst>
                </p:cNvPr>
                <p:cNvSpPr txBox="1"/>
                <p:nvPr/>
              </p:nvSpPr>
              <p:spPr>
                <a:xfrm>
                  <a:off x="5617673" y="3733403"/>
                  <a:ext cx="953403" cy="3177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95D6CA5-AFAD-DB55-19CC-0F277AFAB2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7673" y="3733403"/>
                  <a:ext cx="953403" cy="317779"/>
                </a:xfrm>
                <a:prstGeom prst="rect">
                  <a:avLst/>
                </a:prstGeom>
                <a:blipFill>
                  <a:blip r:embed="rId4"/>
                  <a:stretch>
                    <a:fillRect l="-3846" r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322D6D-C939-3BBC-9437-4A92F75E2A2D}"/>
              </a:ext>
            </a:extLst>
          </p:cNvPr>
          <p:cNvGrpSpPr/>
          <p:nvPr/>
        </p:nvGrpSpPr>
        <p:grpSpPr>
          <a:xfrm>
            <a:off x="7020560" y="3230313"/>
            <a:ext cx="1116957" cy="1339756"/>
            <a:chOff x="5548003" y="3230313"/>
            <a:chExt cx="1116957" cy="133975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76569F-F858-C4D4-5E6D-964AB1A49D74}"/>
                </a:ext>
              </a:extLst>
            </p:cNvPr>
            <p:cNvSpPr/>
            <p:nvPr/>
          </p:nvSpPr>
          <p:spPr>
            <a:xfrm>
              <a:off x="5548003" y="3230313"/>
              <a:ext cx="1116957" cy="133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9BE3DE1-0765-F977-E40E-EA58678AB095}"/>
                    </a:ext>
                  </a:extLst>
                </p:cNvPr>
                <p:cNvSpPr txBox="1"/>
                <p:nvPr/>
              </p:nvSpPr>
              <p:spPr>
                <a:xfrm>
                  <a:off x="5617673" y="3702923"/>
                  <a:ext cx="953403" cy="3177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9BE3DE1-0765-F977-E40E-EA58678AB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7673" y="3702923"/>
                  <a:ext cx="953403" cy="317779"/>
                </a:xfrm>
                <a:prstGeom prst="rect">
                  <a:avLst/>
                </a:prstGeom>
                <a:blipFill>
                  <a:blip r:embed="rId5"/>
                  <a:stretch>
                    <a:fillRect l="-3205" r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226D9B06-F324-F1FD-6D3F-F939727A5034}"/>
              </a:ext>
            </a:extLst>
          </p:cNvPr>
          <p:cNvSpPr/>
          <p:nvPr/>
        </p:nvSpPr>
        <p:spPr>
          <a:xfrm>
            <a:off x="6797040" y="384309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E6E81BF-5F57-3279-5B88-7D534F146372}"/>
              </a:ext>
            </a:extLst>
          </p:cNvPr>
          <p:cNvGrpSpPr/>
          <p:nvPr/>
        </p:nvGrpSpPr>
        <p:grpSpPr>
          <a:xfrm>
            <a:off x="9213027" y="3230313"/>
            <a:ext cx="1116957" cy="1339756"/>
            <a:chOff x="5548003" y="3230313"/>
            <a:chExt cx="1116957" cy="133975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BF11A93-A603-82D0-B17F-E0E5E1AA8261}"/>
                </a:ext>
              </a:extLst>
            </p:cNvPr>
            <p:cNvSpPr/>
            <p:nvPr/>
          </p:nvSpPr>
          <p:spPr>
            <a:xfrm>
              <a:off x="5548003" y="3230313"/>
              <a:ext cx="1116957" cy="133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8819D3B-30AF-E371-E794-CA14184A6A60}"/>
                    </a:ext>
                  </a:extLst>
                </p:cNvPr>
                <p:cNvSpPr txBox="1"/>
                <p:nvPr/>
              </p:nvSpPr>
              <p:spPr>
                <a:xfrm>
                  <a:off x="5627833" y="3713083"/>
                  <a:ext cx="966675" cy="3177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8819D3B-30AF-E371-E794-CA14184A6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7833" y="3713083"/>
                  <a:ext cx="966675" cy="317779"/>
                </a:xfrm>
                <a:prstGeom prst="rect">
                  <a:avLst/>
                </a:prstGeom>
                <a:blipFill>
                  <a:blip r:embed="rId6"/>
                  <a:stretch>
                    <a:fillRect l="-3145" t="-1923" r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39A2A61C-9707-D074-4878-CA1A9698A8E3}"/>
              </a:ext>
            </a:extLst>
          </p:cNvPr>
          <p:cNvSpPr/>
          <p:nvPr/>
        </p:nvSpPr>
        <p:spPr>
          <a:xfrm>
            <a:off x="8989507" y="384309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0358E95-C003-1B65-E388-A756C49B31DF}"/>
              </a:ext>
            </a:extLst>
          </p:cNvPr>
          <p:cNvSpPr/>
          <p:nvPr/>
        </p:nvSpPr>
        <p:spPr>
          <a:xfrm>
            <a:off x="8268147" y="384309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A16A0C8-E137-CC62-AF51-DCCB2607D1A7}"/>
              </a:ext>
            </a:extLst>
          </p:cNvPr>
          <p:cNvGrpSpPr/>
          <p:nvPr/>
        </p:nvGrpSpPr>
        <p:grpSpPr>
          <a:xfrm flipV="1">
            <a:off x="8553428" y="3864432"/>
            <a:ext cx="238754" cy="45719"/>
            <a:chOff x="8420547" y="3995492"/>
            <a:chExt cx="477520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A19B379-790C-5EF5-683C-B0AB1A0B47CF}"/>
                </a:ext>
              </a:extLst>
            </p:cNvPr>
            <p:cNvSpPr/>
            <p:nvPr/>
          </p:nvSpPr>
          <p:spPr>
            <a:xfrm>
              <a:off x="8420547" y="39954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28FDDBF-01DF-A792-A9E9-AE43587BF9F0}"/>
                </a:ext>
              </a:extLst>
            </p:cNvPr>
            <p:cNvSpPr/>
            <p:nvPr/>
          </p:nvSpPr>
          <p:spPr>
            <a:xfrm>
              <a:off x="8613587" y="39954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4258C59-7D0F-617E-5CA5-56E913739008}"/>
                </a:ext>
              </a:extLst>
            </p:cNvPr>
            <p:cNvSpPr/>
            <p:nvPr/>
          </p:nvSpPr>
          <p:spPr>
            <a:xfrm>
              <a:off x="8806627" y="39954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3BBAF823-D012-978E-87B8-B5D9C051F63E}"/>
              </a:ext>
            </a:extLst>
          </p:cNvPr>
          <p:cNvSpPr/>
          <p:nvPr/>
        </p:nvSpPr>
        <p:spPr>
          <a:xfrm rot="18195999">
            <a:off x="4793506" y="3888976"/>
            <a:ext cx="4572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EDF068-9599-0F09-0123-BA3A013FBA23}"/>
              </a:ext>
            </a:extLst>
          </p:cNvPr>
          <p:cNvSpPr txBox="1"/>
          <p:nvPr/>
        </p:nvSpPr>
        <p:spPr>
          <a:xfrm>
            <a:off x="4130040" y="5552817"/>
            <a:ext cx="3748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are non-commuting terms</a:t>
            </a:r>
            <a:endParaRPr lang="en-US" sz="2400">
              <a:solidFill>
                <a:srgbClr val="FF0000"/>
              </a:solidFill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5056DB-2D03-6A72-885D-2BC448DF7A4C}"/>
                  </a:ext>
                </a:extLst>
              </p:cNvPr>
              <p:cNvSpPr txBox="1"/>
              <p:nvPr/>
            </p:nvSpPr>
            <p:spPr>
              <a:xfrm>
                <a:off x="3660576" y="5537942"/>
                <a:ext cx="667425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5056DB-2D03-6A72-885D-2BC448DF7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576" y="5537942"/>
                <a:ext cx="667425" cy="491417"/>
              </a:xfrm>
              <a:prstGeom prst="rect">
                <a:avLst/>
              </a:prstGeom>
              <a:blipFill>
                <a:blip r:embed="rId7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45D54835-328A-61F4-8A7E-F04B9C4D01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 animBg="1"/>
      <p:bldP spid="61" grpId="0" animBg="1"/>
      <p:bldP spid="63" grpId="0" animBg="1"/>
      <p:bldP spid="73" grpId="0" animBg="1"/>
      <p:bldP spid="74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4CEBF5B6-48F7-8501-8236-049D56BE1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150">
                <a:solidFill>
                  <a:schemeClr val="bg1"/>
                </a:solidFill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defRPr>
            </a:lvl1pPr>
          </a:lstStyle>
          <a:p>
            <a:pPr algn="l"/>
            <a:r>
              <a:rPr lang="it-IT" sz="44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Solution of a quantum </a:t>
            </a:r>
            <a:r>
              <a:rPr lang="it-IT" sz="4400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chemistry</a:t>
            </a:r>
            <a:r>
              <a:rPr lang="it-IT" sz="44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it-IT" sz="4400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problem</a:t>
            </a:r>
            <a:endParaRPr lang="en-US" sz="4400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4054159-2A53-2308-D176-1880EA0F7A7D}"/>
              </a:ext>
            </a:extLst>
          </p:cNvPr>
          <p:cNvCxnSpPr>
            <a:cxnSpLocks/>
          </p:cNvCxnSpPr>
          <p:nvPr/>
        </p:nvCxnSpPr>
        <p:spPr>
          <a:xfrm>
            <a:off x="591269" y="484742"/>
            <a:ext cx="0" cy="1068636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BCEC3F7-5BB6-EBF4-5480-6B91066BB823}"/>
              </a:ext>
            </a:extLst>
          </p:cNvPr>
          <p:cNvSpPr/>
          <p:nvPr/>
        </p:nvSpPr>
        <p:spPr>
          <a:xfrm>
            <a:off x="4421036" y="1916935"/>
            <a:ext cx="3349128" cy="969484"/>
          </a:xfrm>
          <a:prstGeom prst="roundRect">
            <a:avLst>
              <a:gd name="adj" fmla="val 6440"/>
            </a:avLst>
          </a:prstGeom>
          <a:solidFill>
            <a:schemeClr val="bg2">
              <a:alpha val="7000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err="1">
                <a:solidFill>
                  <a:schemeClr val="tx1"/>
                </a:solidFill>
                <a:latin typeface="Aptos Mono" panose="020B0009020202020204" pitchFamily="49" charset="0"/>
              </a:rPr>
              <a:t>Molecular</a:t>
            </a:r>
            <a:r>
              <a:rPr lang="it-IT" sz="2400" b="1">
                <a:solidFill>
                  <a:schemeClr val="tx1"/>
                </a:solidFill>
                <a:latin typeface="Aptos Mono" panose="020B0009020202020204" pitchFamily="49" charset="0"/>
              </a:rPr>
              <a:t> system</a:t>
            </a:r>
          </a:p>
          <a:p>
            <a:pPr algn="ctr"/>
            <a:r>
              <a:rPr lang="it-IT" sz="2400" b="1">
                <a:solidFill>
                  <a:schemeClr val="tx1"/>
                </a:solidFill>
                <a:latin typeface="Aptos Mono" panose="020B0009020202020204" pitchFamily="49" charset="0"/>
              </a:rPr>
              <a:t>H</a:t>
            </a:r>
            <a:endParaRPr lang="en-US" sz="2400" b="1">
              <a:solidFill>
                <a:schemeClr val="tx1"/>
              </a:solidFill>
              <a:latin typeface="Aptos Mono" panose="020B0009020202020204" pitchFamily="49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1F6C3FF-DB6B-012E-E0DB-F05B60E4957D}"/>
              </a:ext>
            </a:extLst>
          </p:cNvPr>
          <p:cNvSpPr/>
          <p:nvPr/>
        </p:nvSpPr>
        <p:spPr>
          <a:xfrm>
            <a:off x="4421436" y="3259156"/>
            <a:ext cx="3349128" cy="969484"/>
          </a:xfrm>
          <a:prstGeom prst="roundRect">
            <a:avLst>
              <a:gd name="adj" fmla="val 6440"/>
            </a:avLst>
          </a:prstGeom>
          <a:solidFill>
            <a:schemeClr val="bg2">
              <a:alpha val="7000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err="1">
                <a:solidFill>
                  <a:schemeClr val="tx1"/>
                </a:solidFill>
                <a:latin typeface="Aptos Mono" panose="020B0009020202020204" pitchFamily="49" charset="0"/>
              </a:rPr>
              <a:t>Ansatz</a:t>
            </a:r>
            <a:endParaRPr lang="en-US" sz="2400" b="1">
              <a:solidFill>
                <a:schemeClr val="tx1"/>
              </a:solidFill>
              <a:latin typeface="Aptos Mono" panose="020B0009020202020204" pitchFamily="49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0885CD44-0473-E16E-7F8E-6F4D1C42FE0A}"/>
              </a:ext>
            </a:extLst>
          </p:cNvPr>
          <p:cNvSpPr/>
          <p:nvPr/>
        </p:nvSpPr>
        <p:spPr>
          <a:xfrm>
            <a:off x="838200" y="4359007"/>
            <a:ext cx="3349128" cy="969484"/>
          </a:xfrm>
          <a:prstGeom prst="roundRect">
            <a:avLst>
              <a:gd name="adj" fmla="val 6440"/>
            </a:avLst>
          </a:prstGeom>
          <a:solidFill>
            <a:schemeClr val="bg2">
              <a:alpha val="7000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err="1">
                <a:solidFill>
                  <a:schemeClr val="tx1"/>
                </a:solidFill>
                <a:latin typeface="Aptos Mono" panose="020B0009020202020204" pitchFamily="49" charset="0"/>
              </a:rPr>
              <a:t>Spectrum</a:t>
            </a:r>
            <a:endParaRPr lang="en-US" sz="2400" b="1">
              <a:solidFill>
                <a:schemeClr val="tx1"/>
              </a:solidFill>
              <a:latin typeface="Aptos Mono" panose="020B0009020202020204" pitchFamily="49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7D06764-06FF-7C2D-526F-97330A908BA6}"/>
              </a:ext>
            </a:extLst>
          </p:cNvPr>
          <p:cNvSpPr/>
          <p:nvPr/>
        </p:nvSpPr>
        <p:spPr>
          <a:xfrm>
            <a:off x="7960604" y="4359007"/>
            <a:ext cx="3349128" cy="969484"/>
          </a:xfrm>
          <a:prstGeom prst="roundRect">
            <a:avLst>
              <a:gd name="adj" fmla="val 6440"/>
            </a:avLst>
          </a:prstGeom>
          <a:solidFill>
            <a:schemeClr val="bg2">
              <a:alpha val="7000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>
                <a:solidFill>
                  <a:schemeClr val="tx1"/>
                </a:solidFill>
                <a:latin typeface="Aptos Mono" panose="020B0009020202020204" pitchFamily="49" charset="0"/>
              </a:rPr>
              <a:t>States</a:t>
            </a:r>
            <a:endParaRPr lang="en-US" sz="2400" b="1">
              <a:solidFill>
                <a:schemeClr val="tx1"/>
              </a:solidFill>
              <a:latin typeface="Aptos Mono" panose="020B0009020202020204" pitchFamily="49" charset="0"/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C7520F0-E3B7-AA8F-DE22-AA3E9455B008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5600" y="2886419"/>
            <a:ext cx="400" cy="372737"/>
          </a:xfrm>
          <a:prstGeom prst="straightConnector1">
            <a:avLst/>
          </a:prstGeom>
          <a:ln w="25400"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98D69766-7383-14C9-DEEC-9D9719ABAE3C}"/>
              </a:ext>
            </a:extLst>
          </p:cNvPr>
          <p:cNvGrpSpPr/>
          <p:nvPr/>
        </p:nvGrpSpPr>
        <p:grpSpPr>
          <a:xfrm>
            <a:off x="2512764" y="3743898"/>
            <a:ext cx="1908672" cy="615109"/>
            <a:chOff x="2512764" y="3743898"/>
            <a:chExt cx="1908672" cy="615109"/>
          </a:xfrm>
        </p:grpSpPr>
        <p:cxnSp>
          <p:nvCxnSpPr>
            <p:cNvPr id="13" name="Connettore 2 12">
              <a:extLst>
                <a:ext uri="{FF2B5EF4-FFF2-40B4-BE49-F238E27FC236}">
                  <a16:creationId xmlns:a16="http://schemas.microsoft.com/office/drawing/2014/main" id="{6E783E58-BF8A-F844-CB93-94764980F887}"/>
                </a:ext>
              </a:extLst>
            </p:cNvPr>
            <p:cNvCxnSpPr>
              <a:cxnSpLocks/>
            </p:cNvCxnSpPr>
            <p:nvPr/>
          </p:nvCxnSpPr>
          <p:spPr>
            <a:xfrm>
              <a:off x="2512764" y="3743898"/>
              <a:ext cx="0" cy="615109"/>
            </a:xfrm>
            <a:prstGeom prst="straightConnector1">
              <a:avLst/>
            </a:prstGeom>
            <a:ln w="25400">
              <a:headEnd type="none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08CF247A-28E6-188E-C2E9-7BA84CDB5943}"/>
                </a:ext>
              </a:extLst>
            </p:cNvPr>
            <p:cNvCxnSpPr>
              <a:stCxn id="8" idx="1"/>
            </p:cNvCxnSpPr>
            <p:nvPr/>
          </p:nvCxnSpPr>
          <p:spPr>
            <a:xfrm flipH="1">
              <a:off x="2512764" y="3743898"/>
              <a:ext cx="1908672" cy="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64742EC-3E53-3CA1-B518-3400D834A716}"/>
              </a:ext>
            </a:extLst>
          </p:cNvPr>
          <p:cNvCxnSpPr/>
          <p:nvPr/>
        </p:nvCxnSpPr>
        <p:spPr>
          <a:xfrm flipH="1">
            <a:off x="7770164" y="3743898"/>
            <a:ext cx="1908672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08A1D70-1DCF-5912-EB3A-DC77BE53FBAE}"/>
              </a:ext>
            </a:extLst>
          </p:cNvPr>
          <p:cNvCxnSpPr>
            <a:cxnSpLocks/>
          </p:cNvCxnSpPr>
          <p:nvPr/>
        </p:nvCxnSpPr>
        <p:spPr>
          <a:xfrm>
            <a:off x="9678836" y="3743897"/>
            <a:ext cx="0" cy="615109"/>
          </a:xfrm>
          <a:prstGeom prst="straightConnector1">
            <a:avLst/>
          </a:prstGeom>
          <a:ln w="25400"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D60EC05-7901-0AD5-FFE4-9EA130FD28A1}"/>
              </a:ext>
            </a:extLst>
          </p:cNvPr>
          <p:cNvSpPr txBox="1"/>
          <p:nvPr/>
        </p:nvSpPr>
        <p:spPr>
          <a:xfrm>
            <a:off x="8229600" y="3427511"/>
            <a:ext cx="1348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err="1">
                <a:solidFill>
                  <a:schemeClr val="accent1"/>
                </a:solidFill>
                <a:latin typeface="Aptos Mono" panose="020B0009020202020204" pitchFamily="49" charset="0"/>
              </a:rPr>
              <a:t>Algorithm</a:t>
            </a:r>
            <a:endParaRPr lang="en-US" sz="1400" i="1">
              <a:solidFill>
                <a:schemeClr val="accent1"/>
              </a:solidFill>
              <a:latin typeface="Aptos Mono" panose="020B000902020202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9DB8D8-2D18-21D2-E241-D144D1755B13}"/>
              </a:ext>
            </a:extLst>
          </p:cNvPr>
          <p:cNvSpPr txBox="1"/>
          <p:nvPr/>
        </p:nvSpPr>
        <p:spPr>
          <a:xfrm>
            <a:off x="2838588" y="3436120"/>
            <a:ext cx="1348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err="1">
                <a:solidFill>
                  <a:schemeClr val="accent1"/>
                </a:solidFill>
                <a:latin typeface="Aptos Mono" panose="020B0009020202020204" pitchFamily="49" charset="0"/>
              </a:rPr>
              <a:t>Algorithm</a:t>
            </a:r>
            <a:endParaRPr lang="en-US" sz="1400" i="1">
              <a:solidFill>
                <a:schemeClr val="accent1"/>
              </a:solidFill>
              <a:latin typeface="Aptos Mono" panose="020B0009020202020204" pitchFamily="49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596904E-F888-F228-C1D9-88B1A9EB141A}"/>
              </a:ext>
            </a:extLst>
          </p:cNvPr>
          <p:cNvCxnSpPr>
            <a:cxnSpLocks/>
          </p:cNvCxnSpPr>
          <p:nvPr/>
        </p:nvCxnSpPr>
        <p:spPr>
          <a:xfrm flipH="1">
            <a:off x="6632154" y="4832732"/>
            <a:ext cx="132845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D2DBFE8-F656-E53F-73C2-1487741C54DD}"/>
              </a:ext>
            </a:extLst>
          </p:cNvPr>
          <p:cNvCxnSpPr>
            <a:cxnSpLocks/>
          </p:cNvCxnSpPr>
          <p:nvPr/>
        </p:nvCxnSpPr>
        <p:spPr>
          <a:xfrm flipH="1">
            <a:off x="4182033" y="4834408"/>
            <a:ext cx="1356755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BBF3630-DF3F-129D-6150-43D3892B8767}"/>
              </a:ext>
            </a:extLst>
          </p:cNvPr>
          <p:cNvCxnSpPr>
            <a:cxnSpLocks/>
          </p:cNvCxnSpPr>
          <p:nvPr/>
        </p:nvCxnSpPr>
        <p:spPr>
          <a:xfrm flipV="1">
            <a:off x="6636917" y="4244247"/>
            <a:ext cx="0" cy="588485"/>
          </a:xfrm>
          <a:prstGeom prst="straightConnector1">
            <a:avLst/>
          </a:prstGeom>
          <a:ln w="25400"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C6032D2-7B9F-4EA4-9B01-5E6DFF41DD8F}"/>
              </a:ext>
            </a:extLst>
          </p:cNvPr>
          <p:cNvCxnSpPr>
            <a:cxnSpLocks/>
          </p:cNvCxnSpPr>
          <p:nvPr/>
        </p:nvCxnSpPr>
        <p:spPr>
          <a:xfrm flipV="1">
            <a:off x="5523230" y="4235876"/>
            <a:ext cx="0" cy="588485"/>
          </a:xfrm>
          <a:prstGeom prst="straightConnector1">
            <a:avLst/>
          </a:prstGeom>
          <a:ln w="25400"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ACBBE00-4102-0F41-61AB-5E662A0F0823}"/>
              </a:ext>
            </a:extLst>
          </p:cNvPr>
          <p:cNvSpPr/>
          <p:nvPr/>
        </p:nvSpPr>
        <p:spPr>
          <a:xfrm>
            <a:off x="591269" y="1840836"/>
            <a:ext cx="1599269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The idea</a:t>
            </a:r>
            <a:endParaRPr lang="en-US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12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415720-30D5-DD9C-22CC-0CBBE6CE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A5AC5-FA5C-395E-E27A-965AEB8F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5E2D519-386F-AEB3-9A72-8B70FE049401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DA2D2FE-C1EE-FE34-D192-A2D3567D27A8}"/>
              </a:ext>
            </a:extLst>
          </p:cNvPr>
          <p:cNvSpPr/>
          <p:nvPr/>
        </p:nvSpPr>
        <p:spPr>
          <a:xfrm>
            <a:off x="591270" y="1609725"/>
            <a:ext cx="3447330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Suzuki-</a:t>
            </a:r>
            <a:r>
              <a:rPr lang="it-IT" err="1">
                <a:latin typeface="Aptos Mono" panose="020B0009020202020204" pitchFamily="49" charset="0"/>
              </a:rPr>
              <a:t>Lie</a:t>
            </a:r>
            <a:r>
              <a:rPr lang="it-IT">
                <a:latin typeface="Aptos Mono" panose="020B0009020202020204" pitchFamily="49" charset="0"/>
              </a:rPr>
              <a:t> Trotter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8C1F81-2114-92FF-8B89-8BE490BD6EF9}"/>
              </a:ext>
            </a:extLst>
          </p:cNvPr>
          <p:cNvSpPr txBox="1"/>
          <p:nvPr/>
        </p:nvSpPr>
        <p:spPr>
          <a:xfrm>
            <a:off x="436880" y="2682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5D566E6-7DCD-458D-0C3A-A2F069A22FC6}"/>
                  </a:ext>
                </a:extLst>
              </p:cNvPr>
              <p:cNvSpPr txBox="1"/>
              <p:nvPr/>
            </p:nvSpPr>
            <p:spPr>
              <a:xfrm>
                <a:off x="446038" y="2893571"/>
                <a:ext cx="2116184" cy="1080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5D566E6-7DCD-458D-0C3A-A2F069A22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38" y="2893571"/>
                <a:ext cx="2116184" cy="10802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65103373-ADE6-35FD-0C53-85816E9E743F}"/>
              </a:ext>
            </a:extLst>
          </p:cNvPr>
          <p:cNvSpPr/>
          <p:nvPr/>
        </p:nvSpPr>
        <p:spPr>
          <a:xfrm>
            <a:off x="2831610" y="2763841"/>
            <a:ext cx="1850493" cy="1339756"/>
          </a:xfrm>
          <a:prstGeom prst="rect">
            <a:avLst/>
          </a:prstGeom>
          <a:solidFill>
            <a:schemeClr val="bg1"/>
          </a:solidFill>
          <a:ln cap="sq">
            <a:solidFill>
              <a:schemeClr val="bg2">
                <a:lumMod val="7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206021-28F2-C8F3-2702-7A8FCB7AA48D}"/>
                  </a:ext>
                </a:extLst>
              </p:cNvPr>
              <p:cNvSpPr txBox="1"/>
              <p:nvPr/>
            </p:nvSpPr>
            <p:spPr>
              <a:xfrm>
                <a:off x="2899473" y="3220792"/>
                <a:ext cx="1714765" cy="475837"/>
              </a:xfrm>
              <a:prstGeom prst="rect">
                <a:avLst/>
              </a:prstGeom>
              <a:noFill/>
              <a:ln cap="sq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206021-28F2-C8F3-2702-7A8FCB7AA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473" y="3220792"/>
                <a:ext cx="1714765" cy="475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sq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5803D13-CA7B-C875-695A-ACC54EFD692D}"/>
              </a:ext>
            </a:extLst>
          </p:cNvPr>
          <p:cNvGrpSpPr/>
          <p:nvPr/>
        </p:nvGrpSpPr>
        <p:grpSpPr>
          <a:xfrm>
            <a:off x="5675003" y="2760413"/>
            <a:ext cx="1116957" cy="1339756"/>
            <a:chOff x="5548003" y="3230313"/>
            <a:chExt cx="1116957" cy="13397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09104D-FF98-CD45-08C7-C1362090BAC1}"/>
                </a:ext>
              </a:extLst>
            </p:cNvPr>
            <p:cNvSpPr/>
            <p:nvPr/>
          </p:nvSpPr>
          <p:spPr>
            <a:xfrm>
              <a:off x="5548003" y="3230313"/>
              <a:ext cx="1116957" cy="133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4D23F9-667D-45D6-0A02-32165B3DE2A6}"/>
                    </a:ext>
                  </a:extLst>
                </p:cNvPr>
                <p:cNvSpPr txBox="1"/>
                <p:nvPr/>
              </p:nvSpPr>
              <p:spPr>
                <a:xfrm>
                  <a:off x="5607513" y="3672443"/>
                  <a:ext cx="971996" cy="443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4D23F9-667D-45D6-0A02-32165B3DE2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7513" y="3672443"/>
                  <a:ext cx="971996" cy="4430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21C190-8A78-EBF3-3420-F2AEAE2BB3EC}"/>
              </a:ext>
            </a:extLst>
          </p:cNvPr>
          <p:cNvGrpSpPr/>
          <p:nvPr/>
        </p:nvGrpSpPr>
        <p:grpSpPr>
          <a:xfrm>
            <a:off x="7147560" y="2760413"/>
            <a:ext cx="1116957" cy="1339756"/>
            <a:chOff x="5548003" y="3230313"/>
            <a:chExt cx="1116957" cy="133975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67A6BE-1C82-F86E-3F0C-55E0BA9124DF}"/>
                </a:ext>
              </a:extLst>
            </p:cNvPr>
            <p:cNvSpPr/>
            <p:nvPr/>
          </p:nvSpPr>
          <p:spPr>
            <a:xfrm>
              <a:off x="5548003" y="3230313"/>
              <a:ext cx="1116957" cy="133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EF6D53-7A70-8467-702E-A20DDBEA95C1}"/>
                    </a:ext>
                  </a:extLst>
                </p:cNvPr>
                <p:cNvSpPr txBox="1"/>
                <p:nvPr/>
              </p:nvSpPr>
              <p:spPr>
                <a:xfrm>
                  <a:off x="5627833" y="3641963"/>
                  <a:ext cx="971997" cy="4430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EF6D53-7A70-8467-702E-A20DDBEA9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7833" y="3641963"/>
                  <a:ext cx="971997" cy="4430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456B0C92-B2D8-0815-E072-1A8AE9D62C82}"/>
              </a:ext>
            </a:extLst>
          </p:cNvPr>
          <p:cNvSpPr/>
          <p:nvPr/>
        </p:nvSpPr>
        <p:spPr>
          <a:xfrm>
            <a:off x="6924040" y="337319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30A5B54-9693-0ED4-29C3-2A03425C87D5}"/>
              </a:ext>
            </a:extLst>
          </p:cNvPr>
          <p:cNvGrpSpPr/>
          <p:nvPr/>
        </p:nvGrpSpPr>
        <p:grpSpPr>
          <a:xfrm>
            <a:off x="9340027" y="2760413"/>
            <a:ext cx="1116957" cy="1339756"/>
            <a:chOff x="5548003" y="3230313"/>
            <a:chExt cx="1116957" cy="133975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7209044-E29D-A82D-B4E6-0EE450944182}"/>
                </a:ext>
              </a:extLst>
            </p:cNvPr>
            <p:cNvSpPr/>
            <p:nvPr/>
          </p:nvSpPr>
          <p:spPr>
            <a:xfrm>
              <a:off x="5548003" y="3230313"/>
              <a:ext cx="1116957" cy="13397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384DB97-82EC-AF93-8C7A-04FFEBA14A7B}"/>
                    </a:ext>
                  </a:extLst>
                </p:cNvPr>
                <p:cNvSpPr txBox="1"/>
                <p:nvPr/>
              </p:nvSpPr>
              <p:spPr>
                <a:xfrm>
                  <a:off x="5617673" y="3631803"/>
                  <a:ext cx="985270" cy="443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384DB97-82EC-AF93-8C7A-04FFEBA14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7673" y="3631803"/>
                  <a:ext cx="985270" cy="4430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548C99FA-00D7-2111-D915-D68C33C6ABBC}"/>
              </a:ext>
            </a:extLst>
          </p:cNvPr>
          <p:cNvSpPr/>
          <p:nvPr/>
        </p:nvSpPr>
        <p:spPr>
          <a:xfrm>
            <a:off x="9116507" y="337319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1AB968C-C19E-C902-E6FB-D384AEC426EF}"/>
              </a:ext>
            </a:extLst>
          </p:cNvPr>
          <p:cNvSpPr/>
          <p:nvPr/>
        </p:nvSpPr>
        <p:spPr>
          <a:xfrm>
            <a:off x="8395147" y="337319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461E74D-8CFD-059D-3162-055C7247E6DF}"/>
              </a:ext>
            </a:extLst>
          </p:cNvPr>
          <p:cNvGrpSpPr/>
          <p:nvPr/>
        </p:nvGrpSpPr>
        <p:grpSpPr>
          <a:xfrm flipV="1">
            <a:off x="8680428" y="3394532"/>
            <a:ext cx="238754" cy="45719"/>
            <a:chOff x="8420547" y="3995492"/>
            <a:chExt cx="477520" cy="9144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D2DB143-C31B-F43B-B5B8-13C64D0E3AE9}"/>
                </a:ext>
              </a:extLst>
            </p:cNvPr>
            <p:cNvSpPr/>
            <p:nvPr/>
          </p:nvSpPr>
          <p:spPr>
            <a:xfrm>
              <a:off x="8420547" y="39954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94C3290-A1DD-E820-1212-ED06AE28E2FB}"/>
                </a:ext>
              </a:extLst>
            </p:cNvPr>
            <p:cNvSpPr/>
            <p:nvPr/>
          </p:nvSpPr>
          <p:spPr>
            <a:xfrm>
              <a:off x="8613587" y="39954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AB6F5EA-DC54-1CB0-6935-ED3DA327072E}"/>
                </a:ext>
              </a:extLst>
            </p:cNvPr>
            <p:cNvSpPr/>
            <p:nvPr/>
          </p:nvSpPr>
          <p:spPr>
            <a:xfrm>
              <a:off x="8806627" y="39954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Left Brace 70">
            <a:extLst>
              <a:ext uri="{FF2B5EF4-FFF2-40B4-BE49-F238E27FC236}">
                <a16:creationId xmlns:a16="http://schemas.microsoft.com/office/drawing/2014/main" id="{17720EA5-DE83-2870-8F67-2A41839BCBF0}"/>
              </a:ext>
            </a:extLst>
          </p:cNvPr>
          <p:cNvSpPr/>
          <p:nvPr/>
        </p:nvSpPr>
        <p:spPr>
          <a:xfrm rot="16200000">
            <a:off x="7865979" y="1734379"/>
            <a:ext cx="415917" cy="506621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0C99FA2-DEFC-4DF3-F652-803F89E9FB0A}"/>
              </a:ext>
            </a:extLst>
          </p:cNvPr>
          <p:cNvSpPr txBox="1"/>
          <p:nvPr/>
        </p:nvSpPr>
        <p:spPr>
          <a:xfrm>
            <a:off x="6199683" y="4578543"/>
            <a:ext cx="3748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ptos Mono" panose="020B0009020202020204" pitchFamily="49" charset="0"/>
              </a:rPr>
              <a:t>r times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3F47F5-0207-0A73-543A-557A8E09696A}"/>
              </a:ext>
            </a:extLst>
          </p:cNvPr>
          <p:cNvGrpSpPr/>
          <p:nvPr/>
        </p:nvGrpSpPr>
        <p:grpSpPr>
          <a:xfrm>
            <a:off x="4957731" y="3101223"/>
            <a:ext cx="423193" cy="645709"/>
            <a:chOff x="4832153" y="3625586"/>
            <a:chExt cx="423193" cy="6457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421D21-EAA2-164C-26D6-96EEB30E2B93}"/>
                    </a:ext>
                  </a:extLst>
                </p:cNvPr>
                <p:cNvSpPr txBox="1"/>
                <p:nvPr/>
              </p:nvSpPr>
              <p:spPr>
                <a:xfrm>
                  <a:off x="4832153" y="3625586"/>
                  <a:ext cx="4231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421D21-EAA2-164C-26D6-96EEB30E2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2153" y="3625586"/>
                  <a:ext cx="423193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664E03-8EA2-B271-F6EE-163FF0972BDC}"/>
                    </a:ext>
                  </a:extLst>
                </p:cNvPr>
                <p:cNvSpPr txBox="1"/>
                <p:nvPr/>
              </p:nvSpPr>
              <p:spPr>
                <a:xfrm>
                  <a:off x="4832153" y="3717297"/>
                  <a:ext cx="42319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664E03-8EA2-B271-F6EE-163FF0972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2153" y="3717297"/>
                  <a:ext cx="423193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49AA5C-9C8F-4C78-B126-F9E03EFCB732}"/>
                  </a:ext>
                </a:extLst>
              </p:cNvPr>
              <p:cNvSpPr txBox="1"/>
              <p:nvPr/>
            </p:nvSpPr>
            <p:spPr>
              <a:xfrm>
                <a:off x="1542440" y="5758715"/>
                <a:ext cx="1111843" cy="350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≔</m:t>
                      </m:r>
                      <m:func>
                        <m:func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49AA5C-9C8F-4C78-B126-F9E03EFCB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440" y="5758715"/>
                <a:ext cx="1111843" cy="350032"/>
              </a:xfrm>
              <a:prstGeom prst="rect">
                <a:avLst/>
              </a:prstGeom>
              <a:blipFill>
                <a:blip r:embed="rId9"/>
                <a:stretch>
                  <a:fillRect l="-3846" r="-2747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971AC0-60A4-6122-24C9-CDB67F27D060}"/>
                  </a:ext>
                </a:extLst>
              </p:cNvPr>
              <p:cNvSpPr txBox="1"/>
              <p:nvPr/>
            </p:nvSpPr>
            <p:spPr>
              <a:xfrm>
                <a:off x="3055305" y="6191964"/>
                <a:ext cx="16576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: #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𝑟𝑒𝑝𝑒𝑡𝑖𝑡𝑖𝑜𝑛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971AC0-60A4-6122-24C9-CDB67F27D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305" y="6191964"/>
                <a:ext cx="1657633" cy="246221"/>
              </a:xfrm>
              <a:prstGeom prst="rect">
                <a:avLst/>
              </a:prstGeom>
              <a:blipFill>
                <a:blip r:embed="rId10"/>
                <a:stretch>
                  <a:fillRect l="-1471" r="-330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BBF270-4D74-25F7-F3CE-D1DC374EC05D}"/>
                  </a:ext>
                </a:extLst>
              </p:cNvPr>
              <p:cNvSpPr txBox="1"/>
              <p:nvPr/>
            </p:nvSpPr>
            <p:spPr>
              <a:xfrm>
                <a:off x="3055305" y="5777525"/>
                <a:ext cx="123809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:#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BBF270-4D74-25F7-F3CE-D1DC374E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305" y="5777525"/>
                <a:ext cx="1238095" cy="246221"/>
              </a:xfrm>
              <a:prstGeom prst="rect">
                <a:avLst/>
              </a:prstGeom>
              <a:blipFill>
                <a:blip r:embed="rId11"/>
                <a:stretch>
                  <a:fillRect l="-3448" r="-246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5F8560-0CBB-465E-CF2B-05CD88D37547}"/>
                  </a:ext>
                </a:extLst>
              </p:cNvPr>
              <p:cNvSpPr txBox="1"/>
              <p:nvPr/>
            </p:nvSpPr>
            <p:spPr>
              <a:xfrm>
                <a:off x="1082057" y="6184952"/>
                <a:ext cx="156844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𝑒𝑣𝑜𝑙𝑢𝑡𝑖𝑜𝑛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5F8560-0CBB-465E-CF2B-05CD88D37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57" y="6184952"/>
                <a:ext cx="1568443" cy="246221"/>
              </a:xfrm>
              <a:prstGeom prst="rect">
                <a:avLst/>
              </a:prstGeom>
              <a:blipFill>
                <a:blip r:embed="rId12"/>
                <a:stretch>
                  <a:fillRect l="-2724" r="-194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1E-8C09-DF40-E3A0-3A25DE2ED30B}"/>
                  </a:ext>
                </a:extLst>
              </p:cNvPr>
              <p:cNvSpPr txBox="1"/>
              <p:nvPr/>
            </p:nvSpPr>
            <p:spPr>
              <a:xfrm>
                <a:off x="1866278" y="4415496"/>
                <a:ext cx="1803442" cy="976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it-IT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  <m:r>
                                        <a:rPr lang="it-IT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1E-8C09-DF40-E3A0-3A25DE2E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278" y="4415496"/>
                <a:ext cx="1803442" cy="9768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26A6B927-35C0-78EB-825E-2426F6FA23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655D19-BA10-6003-9B68-F2BF8258674F}"/>
              </a:ext>
            </a:extLst>
          </p:cNvPr>
          <p:cNvSpPr txBox="1"/>
          <p:nvPr/>
        </p:nvSpPr>
        <p:spPr>
          <a:xfrm>
            <a:off x="3733259" y="2187184"/>
            <a:ext cx="3748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latin typeface="Aptos Mono" panose="020B0009020202020204" pitchFamily="49" charset="0"/>
              </a:rPr>
              <a:t>Suzuki-</a:t>
            </a:r>
            <a:r>
              <a:rPr lang="it-IT" sz="2400" err="1">
                <a:latin typeface="Aptos Mono" panose="020B0009020202020204" pitchFamily="49" charset="0"/>
              </a:rPr>
              <a:t>Lie</a:t>
            </a:r>
            <a:r>
              <a:rPr lang="it-IT" sz="2400">
                <a:latin typeface="Aptos Mono" panose="020B0009020202020204" pitchFamily="49" charset="0"/>
              </a:rPr>
              <a:t> Trotter</a:t>
            </a:r>
            <a:endParaRPr lang="en-US" sz="2400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6F2313-DE4B-726A-1F25-09E2D7C5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1EB92E-6CC5-94EB-B2C8-B6933D20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8336CF6-DBF7-61F2-99B5-2CE4C9A297DF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DB3952ED-391F-2E21-BA73-ECF494F66EC0}"/>
              </a:ext>
            </a:extLst>
          </p:cNvPr>
          <p:cNvSpPr/>
          <p:nvPr/>
        </p:nvSpPr>
        <p:spPr>
          <a:xfrm>
            <a:off x="591269" y="1609725"/>
            <a:ext cx="2334811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ptos Mono" panose="020B0009020202020204" pitchFamily="49" charset="0"/>
              </a:rPr>
              <a:t>Rodeo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2322E4-F326-9A07-C2B6-8A5C3BC04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2087422"/>
            <a:ext cx="6566559" cy="4188483"/>
          </a:xfrm>
          <a:prstGeom prst="rect">
            <a:avLst/>
          </a:prstGeom>
        </p:spPr>
      </p:pic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B3CE405-D574-5A32-6A34-C898920D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Politecnico di Torino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208E9-E8CC-701D-27DF-3BA23F9880AC}"/>
                  </a:ext>
                </a:extLst>
              </p:cNvPr>
              <p:cNvSpPr txBox="1"/>
              <p:nvPr/>
            </p:nvSpPr>
            <p:spPr>
              <a:xfrm>
                <a:off x="422532" y="3591927"/>
                <a:ext cx="11421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208E9-E8CC-701D-27DF-3BA23F988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32" y="3591927"/>
                <a:ext cx="1142108" cy="307777"/>
              </a:xfrm>
              <a:prstGeom prst="rect">
                <a:avLst/>
              </a:prstGeom>
              <a:blipFill>
                <a:blip r:embed="rId3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D4A2B6E9-C859-4989-D9CF-4A207EBB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40" y="3313142"/>
            <a:ext cx="2247940" cy="868522"/>
          </a:xfrm>
          <a:prstGeom prst="rect">
            <a:avLst/>
          </a:prstGeom>
        </p:spPr>
      </p:pic>
      <p:pic>
        <p:nvPicPr>
          <p:cNvPr id="17" name="Picture 16" descr="A black symbols with a white background&#10;&#10;AI-generated content may be incorrect.">
            <a:extLst>
              <a:ext uri="{FF2B5EF4-FFF2-40B4-BE49-F238E27FC236}">
                <a16:creationId xmlns:a16="http://schemas.microsoft.com/office/drawing/2014/main" id="{52D5697C-5499-2B55-BE63-BA44DA8A5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194" y="2243674"/>
            <a:ext cx="1980511" cy="483789"/>
          </a:xfrm>
          <a:prstGeom prst="rect">
            <a:avLst/>
          </a:prstGeom>
        </p:spPr>
      </p:pic>
      <p:pic>
        <p:nvPicPr>
          <p:cNvPr id="19" name="Picture 18" descr="A number one and a row of black symbols&#10;&#10;AI-generated content may be incorrect.">
            <a:extLst>
              <a:ext uri="{FF2B5EF4-FFF2-40B4-BE49-F238E27FC236}">
                <a16:creationId xmlns:a16="http://schemas.microsoft.com/office/drawing/2014/main" id="{D5CBE38E-2FFE-7B64-E030-4378F7DAD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640" y="2705428"/>
            <a:ext cx="2334811" cy="357483"/>
          </a:xfrm>
          <a:prstGeom prst="rect">
            <a:avLst/>
          </a:prstGeom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FDF28F-F733-DB08-80B1-637267F4903B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1048672" y="2485569"/>
            <a:ext cx="672522" cy="94343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37B123-62B4-A4E6-CD89-1139D7E4BA4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01705" y="2485569"/>
            <a:ext cx="713714" cy="82757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The Quantum Rodeo | National Superconducting Cyclotron Laboratory |  Michigan State University">
            <a:extLst>
              <a:ext uri="{FF2B5EF4-FFF2-40B4-BE49-F238E27FC236}">
                <a16:creationId xmlns:a16="http://schemas.microsoft.com/office/drawing/2014/main" id="{C1EEA972-12AF-0809-E7A1-B56BEFCED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77" y="4659293"/>
            <a:ext cx="2462318" cy="1314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3D98378-9685-A7DA-85D2-D40CDE43AEAF}"/>
              </a:ext>
            </a:extLst>
          </p:cNvPr>
          <p:cNvSpPr txBox="1"/>
          <p:nvPr/>
        </p:nvSpPr>
        <p:spPr>
          <a:xfrm>
            <a:off x="654049" y="6170408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A=6, TRMS=7, SAMPLES=100</a:t>
            </a:r>
            <a:endParaRPr lang="en-US" sz="1600">
              <a:latin typeface="Aptos Mono" panose="020B0009020202020204" pitchFamily="49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E50788-2017-056A-D944-93E1B0066169}"/>
              </a:ext>
            </a:extLst>
          </p:cNvPr>
          <p:cNvCxnSpPr>
            <a:cxnSpLocks/>
          </p:cNvCxnSpPr>
          <p:nvPr/>
        </p:nvCxnSpPr>
        <p:spPr>
          <a:xfrm>
            <a:off x="1721194" y="3957755"/>
            <a:ext cx="839126" cy="581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544797-69EA-0184-D849-ADD9AB0BBA27}"/>
              </a:ext>
            </a:extLst>
          </p:cNvPr>
          <p:cNvCxnSpPr>
            <a:cxnSpLocks/>
          </p:cNvCxnSpPr>
          <p:nvPr/>
        </p:nvCxnSpPr>
        <p:spPr>
          <a:xfrm flipH="1">
            <a:off x="2847244" y="3948763"/>
            <a:ext cx="770012" cy="590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03D52C-D9D9-42A3-D403-00DEC431A032}"/>
              </a:ext>
            </a:extLst>
          </p:cNvPr>
          <p:cNvCxnSpPr>
            <a:cxnSpLocks/>
          </p:cNvCxnSpPr>
          <p:nvPr/>
        </p:nvCxnSpPr>
        <p:spPr>
          <a:xfrm>
            <a:off x="4058562" y="5316573"/>
            <a:ext cx="1305918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46B96-BA77-0CAA-191E-CB153EA66D07}"/>
                  </a:ext>
                </a:extLst>
              </p:cNvPr>
              <p:cNvSpPr txBox="1"/>
              <p:nvPr/>
            </p:nvSpPr>
            <p:spPr>
              <a:xfrm>
                <a:off x="5730240" y="1447710"/>
                <a:ext cx="3690329" cy="640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it-IT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it-IT" sz="1600" b="1" i="1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it-IT" sz="16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p>
                        <m:e>
                          <m:func>
                            <m:funcPr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it-IT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1" i="0" smtClean="0"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e>
                                <m:sup>
                                  <m:r>
                                    <a:rPr lang="it-IT" sz="1600" b="1" i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it-IT" sz="16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it-IT" sz="16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6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𝑬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it-IT" sz="16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it-IT" sz="16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it-IT" sz="16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46B96-BA77-0CAA-191E-CB153EA6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1447710"/>
                <a:ext cx="3690329" cy="6403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C7F0AB-5322-4477-75BC-231D9FB99D62}"/>
                  </a:ext>
                </a:extLst>
              </p:cNvPr>
              <p:cNvSpPr txBox="1"/>
              <p:nvPr/>
            </p:nvSpPr>
            <p:spPr>
              <a:xfrm>
                <a:off x="9519241" y="1423632"/>
                <a:ext cx="231312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it-IT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1" i="0" smtClean="0">
                                      <a:latin typeface="Cambria Math" panose="02040503050406030204" pitchFamily="18" charset="0"/>
                                    </a:rPr>
                                    <m:t>𝚿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it-IT" sz="1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b="1" i="1" smtClean="0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it-IT" sz="1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it-IT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it-IT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C7F0AB-5322-4477-75BC-231D9FB99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241" y="1423632"/>
                <a:ext cx="2313126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66439BAA-6A34-1E12-8EF9-49B8E8179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C172A0-8091-E145-0BAF-F32754972ACF}"/>
              </a:ext>
            </a:extLst>
          </p:cNvPr>
          <p:cNvSpPr/>
          <p:nvPr/>
        </p:nvSpPr>
        <p:spPr>
          <a:xfrm>
            <a:off x="5364480" y="3957755"/>
            <a:ext cx="268839" cy="304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3A1745-0AE2-5ACF-0F69-1BDECBB787A8}"/>
                  </a:ext>
                </a:extLst>
              </p:cNvPr>
              <p:cNvSpPr txBox="1"/>
              <p:nvPr/>
            </p:nvSpPr>
            <p:spPr>
              <a:xfrm rot="16200000">
                <a:off x="5374270" y="4022175"/>
                <a:ext cx="14969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3A1745-0AE2-5ACF-0F69-1BDECBB78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74270" y="4022175"/>
                <a:ext cx="149698" cy="169277"/>
              </a:xfrm>
              <a:prstGeom prst="rect">
                <a:avLst/>
              </a:prstGeom>
              <a:blipFill>
                <a:blip r:embed="rId11"/>
                <a:stretch>
                  <a:fillRect t="-16000" r="-1785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1" grpId="0"/>
      <p:bldP spid="7" grpId="0"/>
      <p:bldP spid="11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0078-D984-C3F2-2037-9C9D7E537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3CF9DC-855A-8AD6-938C-C8123520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F01E9F5-C05E-4CE5-5D2E-95D4F5063633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56C87308-0464-E25C-21AA-0427C1AC5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8F78434-8C19-7E43-E87F-ABD52FC0099E}"/>
              </a:ext>
            </a:extLst>
          </p:cNvPr>
          <p:cNvSpPr/>
          <p:nvPr/>
        </p:nvSpPr>
        <p:spPr>
          <a:xfrm>
            <a:off x="3263900" y="2006600"/>
            <a:ext cx="5880100" cy="3162300"/>
          </a:xfrm>
          <a:prstGeom prst="roundRect">
            <a:avLst/>
          </a:prstGeom>
          <a:solidFill>
            <a:srgbClr val="00B050">
              <a:alpha val="7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FF931DE-4FE0-52AC-C226-645A7C146C01}"/>
              </a:ext>
            </a:extLst>
          </p:cNvPr>
          <p:cNvSpPr txBox="1"/>
          <p:nvPr/>
        </p:nvSpPr>
        <p:spPr>
          <a:xfrm>
            <a:off x="3048000" y="232993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000" b="1">
                <a:latin typeface="Aptos Mono" panose="020B0009020202020204" pitchFamily="49" charset="0"/>
              </a:rPr>
              <a:t>OK! </a:t>
            </a:r>
          </a:p>
          <a:p>
            <a:pPr algn="ctr"/>
            <a:r>
              <a:rPr lang="it-IT" sz="4000" b="1" err="1">
                <a:latin typeface="Aptos Mono" panose="020B0009020202020204" pitchFamily="49" charset="0"/>
              </a:rPr>
              <a:t>Now</a:t>
            </a:r>
            <a:r>
              <a:rPr lang="it-IT" sz="4000" b="1">
                <a:latin typeface="Aptos Mono" panose="020B0009020202020204" pitchFamily="49" charset="0"/>
              </a:rPr>
              <a:t> </a:t>
            </a:r>
            <a:r>
              <a:rPr lang="it-IT" sz="4000" b="1" err="1">
                <a:latin typeface="Aptos Mono" panose="020B0009020202020204" pitchFamily="49" charset="0"/>
              </a:rPr>
              <a:t>we</a:t>
            </a:r>
            <a:r>
              <a:rPr lang="it-IT" sz="4000" b="1">
                <a:latin typeface="Aptos Mono" panose="020B0009020202020204" pitchFamily="49" charset="0"/>
              </a:rPr>
              <a:t> know </a:t>
            </a:r>
            <a:r>
              <a:rPr lang="it-IT" sz="4000" b="1" err="1">
                <a:latin typeface="Aptos Mono" panose="020B0009020202020204" pitchFamily="49" charset="0"/>
              </a:rPr>
              <a:t>that</a:t>
            </a:r>
            <a:r>
              <a:rPr lang="it-IT" sz="4000" b="1">
                <a:latin typeface="Aptos Mono" panose="020B0009020202020204" pitchFamily="49" charset="0"/>
              </a:rPr>
              <a:t> </a:t>
            </a:r>
            <a:r>
              <a:rPr lang="it-IT" sz="4000" b="1" err="1">
                <a:latin typeface="Aptos Mono" panose="020B0009020202020204" pitchFamily="49" charset="0"/>
              </a:rPr>
              <a:t>our</a:t>
            </a:r>
            <a:r>
              <a:rPr lang="it-IT" sz="4000" b="1">
                <a:latin typeface="Aptos Mono" panose="020B0009020202020204" pitchFamily="49" charset="0"/>
              </a:rPr>
              <a:t> </a:t>
            </a:r>
            <a:r>
              <a:rPr lang="it-IT" sz="4000" b="1" err="1">
                <a:latin typeface="Aptos Mono" panose="020B0009020202020204" pitchFamily="49" charset="0"/>
              </a:rPr>
              <a:t>algorithm</a:t>
            </a:r>
            <a:r>
              <a:rPr lang="it-IT" sz="4000" b="1">
                <a:latin typeface="Aptos Mono" panose="020B0009020202020204" pitchFamily="49" charset="0"/>
              </a:rPr>
              <a:t> works!</a:t>
            </a:r>
            <a:endParaRPr lang="en-US" sz="4000" b="1">
              <a:latin typeface="Aptos Mono" panose="020B0009020202020204" pitchFamily="49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8C730E-488E-F840-C6CA-B09EDC7A044A}"/>
              </a:ext>
            </a:extLst>
          </p:cNvPr>
          <p:cNvSpPr txBox="1"/>
          <p:nvPr/>
        </p:nvSpPr>
        <p:spPr>
          <a:xfrm>
            <a:off x="2527300" y="2844224"/>
            <a:ext cx="6616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0" b="1"/>
              <a:t>…BUT…</a:t>
            </a:r>
            <a:endParaRPr lang="en-US" sz="7000" b="1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8E8D682-301C-7530-1ED7-26ED3A2492FB}"/>
              </a:ext>
            </a:extLst>
          </p:cNvPr>
          <p:cNvSpPr/>
          <p:nvPr/>
        </p:nvSpPr>
        <p:spPr>
          <a:xfrm>
            <a:off x="2527300" y="1917700"/>
            <a:ext cx="7264400" cy="3378200"/>
          </a:xfrm>
          <a:prstGeom prst="round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E4E0C6-8F60-AF9F-31D0-871EDB48D9DD}"/>
              </a:ext>
            </a:extLst>
          </p:cNvPr>
          <p:cNvSpPr txBox="1"/>
          <p:nvPr/>
        </p:nvSpPr>
        <p:spPr>
          <a:xfrm>
            <a:off x="2463800" y="2990055"/>
            <a:ext cx="726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latin typeface="Aptos Mono" panose="020B0009020202020204" pitchFamily="49" charset="0"/>
              </a:rPr>
              <a:t>HOW DO WE CHOOSE THE ENERGY RANGE PROPERLY?</a:t>
            </a:r>
            <a:endParaRPr lang="en-US" sz="4000" b="1">
              <a:latin typeface="Aptos Mono" panose="020B0009020202020204" pitchFamily="49" charset="0"/>
            </a:endParaRPr>
          </a:p>
        </p:txBody>
      </p:sp>
      <p:pic>
        <p:nvPicPr>
          <p:cNvPr id="2050" name="Picture 2" descr="Semyon Aranovich Gershgorin (1901 - 1933) - Biography - MacTutor History of  Mathematics">
            <a:extLst>
              <a:ext uri="{FF2B5EF4-FFF2-40B4-BE49-F238E27FC236}">
                <a16:creationId xmlns:a16="http://schemas.microsoft.com/office/drawing/2014/main" id="{AC1C43FC-2A57-361B-769A-7115F7C9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56" y="1504950"/>
            <a:ext cx="3519487" cy="48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2A32ADC-C7AB-0FC4-E4EA-539DB4AC78E4}"/>
              </a:ext>
            </a:extLst>
          </p:cNvPr>
          <p:cNvSpPr txBox="1"/>
          <p:nvPr/>
        </p:nvSpPr>
        <p:spPr>
          <a:xfrm>
            <a:off x="7991871" y="226169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Aptos Mono" panose="020B0009020202020204" pitchFamily="49" charset="0"/>
              </a:rPr>
              <a:t>THIS GUY CAN HELP US!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BD57D29-6428-2F94-C6CB-970F380DC035}"/>
              </a:ext>
            </a:extLst>
          </p:cNvPr>
          <p:cNvSpPr txBox="1"/>
          <p:nvPr/>
        </p:nvSpPr>
        <p:spPr>
          <a:xfrm>
            <a:off x="2463800" y="3000970"/>
            <a:ext cx="726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latin typeface="Aptos Mono" panose="020B0009020202020204" pitchFamily="49" charset="0"/>
              </a:rPr>
              <a:t>HOW DO WE SET THE INITIAL STATE?</a:t>
            </a:r>
            <a:endParaRPr lang="en-US" sz="4000" b="1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0" grpId="0"/>
      <p:bldP spid="10" grpId="1"/>
      <p:bldP spid="15" grpId="0"/>
      <p:bldP spid="15" grpId="1"/>
      <p:bldP spid="16" grpId="0" animBg="1"/>
      <p:bldP spid="16" grpId="1" animBg="1"/>
      <p:bldP spid="17" grpId="0"/>
      <p:bldP spid="17" grpId="1"/>
      <p:bldP spid="19" grpId="0"/>
      <p:bldP spid="1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33B170B-96A6-BBAD-566D-0BF1FA3B0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B33DD0-1823-6CDE-1B3C-0397EC30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DA3380E-D738-1FAB-3021-94A793A507C7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A2E8A89B-AFDA-C762-2192-F37D97F7E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9EA9BEE-6C04-06B9-018A-01C46E02CA17}"/>
              </a:ext>
            </a:extLst>
          </p:cNvPr>
          <p:cNvSpPr/>
          <p:nvPr/>
        </p:nvSpPr>
        <p:spPr>
          <a:xfrm>
            <a:off x="3263900" y="2006600"/>
            <a:ext cx="5880100" cy="3162300"/>
          </a:xfrm>
          <a:prstGeom prst="roundRect">
            <a:avLst/>
          </a:prstGeom>
          <a:solidFill>
            <a:srgbClr val="00B050">
              <a:alpha val="70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54E79-5591-2C30-374C-467474F99A8C}"/>
              </a:ext>
            </a:extLst>
          </p:cNvPr>
          <p:cNvSpPr txBox="1"/>
          <p:nvPr/>
        </p:nvSpPr>
        <p:spPr>
          <a:xfrm>
            <a:off x="3048000" y="232993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000" b="1">
                <a:latin typeface="Aptos Mono" panose="020B0009020202020204" pitchFamily="49" charset="0"/>
              </a:rPr>
              <a:t>OK! </a:t>
            </a:r>
          </a:p>
          <a:p>
            <a:pPr algn="ctr"/>
            <a:r>
              <a:rPr lang="it-IT" sz="4000" b="1" err="1">
                <a:latin typeface="Aptos Mono" panose="020B0009020202020204" pitchFamily="49" charset="0"/>
              </a:rPr>
              <a:t>Now</a:t>
            </a:r>
            <a:r>
              <a:rPr lang="it-IT" sz="4000" b="1">
                <a:latin typeface="Aptos Mono" panose="020B0009020202020204" pitchFamily="49" charset="0"/>
              </a:rPr>
              <a:t> </a:t>
            </a:r>
            <a:r>
              <a:rPr lang="it-IT" sz="4000" b="1" err="1">
                <a:latin typeface="Aptos Mono" panose="020B0009020202020204" pitchFamily="49" charset="0"/>
              </a:rPr>
              <a:t>we</a:t>
            </a:r>
            <a:r>
              <a:rPr lang="it-IT" sz="4000" b="1">
                <a:latin typeface="Aptos Mono" panose="020B0009020202020204" pitchFamily="49" charset="0"/>
              </a:rPr>
              <a:t> know </a:t>
            </a:r>
            <a:r>
              <a:rPr lang="it-IT" sz="4000" b="1" err="1">
                <a:latin typeface="Aptos Mono" panose="020B0009020202020204" pitchFamily="49" charset="0"/>
              </a:rPr>
              <a:t>that</a:t>
            </a:r>
            <a:r>
              <a:rPr lang="it-IT" sz="4000" b="1">
                <a:latin typeface="Aptos Mono" panose="020B0009020202020204" pitchFamily="49" charset="0"/>
              </a:rPr>
              <a:t> </a:t>
            </a:r>
            <a:r>
              <a:rPr lang="it-IT" sz="4000" b="1" err="1">
                <a:latin typeface="Aptos Mono" panose="020B0009020202020204" pitchFamily="49" charset="0"/>
              </a:rPr>
              <a:t>our</a:t>
            </a:r>
            <a:r>
              <a:rPr lang="it-IT" sz="4000" b="1">
                <a:latin typeface="Aptos Mono" panose="020B0009020202020204" pitchFamily="49" charset="0"/>
              </a:rPr>
              <a:t> </a:t>
            </a:r>
            <a:r>
              <a:rPr lang="it-IT" sz="4000" b="1" err="1">
                <a:latin typeface="Aptos Mono" panose="020B0009020202020204" pitchFamily="49" charset="0"/>
              </a:rPr>
              <a:t>algorithm</a:t>
            </a:r>
            <a:r>
              <a:rPr lang="it-IT" sz="4000" b="1">
                <a:latin typeface="Aptos Mono" panose="020B0009020202020204" pitchFamily="49" charset="0"/>
              </a:rPr>
              <a:t> works!</a:t>
            </a:r>
            <a:endParaRPr lang="en-US" sz="4000" b="1">
              <a:latin typeface="Aptos Mono" panose="020B0009020202020204" pitchFamily="49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F4BA5DB-4A0A-CE85-87BE-15F4D5F3EC3D}"/>
              </a:ext>
            </a:extLst>
          </p:cNvPr>
          <p:cNvSpPr txBox="1"/>
          <p:nvPr/>
        </p:nvSpPr>
        <p:spPr>
          <a:xfrm>
            <a:off x="2527300" y="2844224"/>
            <a:ext cx="6616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0" b="1"/>
              <a:t>…BUT…</a:t>
            </a:r>
            <a:endParaRPr lang="en-US" sz="7000" b="1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0C24644E-C609-E4CF-F5A5-7C21A0A19E03}"/>
              </a:ext>
            </a:extLst>
          </p:cNvPr>
          <p:cNvSpPr/>
          <p:nvPr/>
        </p:nvSpPr>
        <p:spPr>
          <a:xfrm>
            <a:off x="2527300" y="1917700"/>
            <a:ext cx="7264400" cy="3378200"/>
          </a:xfrm>
          <a:prstGeom prst="round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30AF97-80B2-DE38-4A90-9F6E1AB8F5C2}"/>
              </a:ext>
            </a:extLst>
          </p:cNvPr>
          <p:cNvSpPr txBox="1"/>
          <p:nvPr/>
        </p:nvSpPr>
        <p:spPr>
          <a:xfrm>
            <a:off x="2463800" y="2990055"/>
            <a:ext cx="726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latin typeface="Aptos Mono" panose="020B0009020202020204" pitchFamily="49" charset="0"/>
              </a:rPr>
              <a:t>HOW DO WE CHOOSE THE ENERGY RANGE PROPERLY?</a:t>
            </a:r>
            <a:endParaRPr lang="en-US" sz="4000" b="1">
              <a:latin typeface="Aptos Mono" panose="020B000902020202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2B2CAA4-8294-1906-4251-2E53B764C6A6}"/>
              </a:ext>
            </a:extLst>
          </p:cNvPr>
          <p:cNvSpPr txBox="1"/>
          <p:nvPr/>
        </p:nvSpPr>
        <p:spPr>
          <a:xfrm>
            <a:off x="7991871" y="226169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      THIS GUY CAN HELP US!</a:t>
            </a:r>
            <a:endParaRPr lang="en-US" b="1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E7E3AA-4594-481D-860C-CFD942ACAFA6}"/>
              </a:ext>
            </a:extLst>
          </p:cNvPr>
          <p:cNvSpPr txBox="1"/>
          <p:nvPr/>
        </p:nvSpPr>
        <p:spPr>
          <a:xfrm>
            <a:off x="2463800" y="3000970"/>
            <a:ext cx="726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>
                <a:latin typeface="Aptos Mono" panose="020B0009020202020204" pitchFamily="49" charset="0"/>
              </a:rPr>
              <a:t>HOW DO WE SET THE INITIAL STATE?</a:t>
            </a:r>
            <a:endParaRPr lang="en-US" sz="4000" b="1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1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0" grpId="0"/>
      <p:bldP spid="10" grpId="1"/>
      <p:bldP spid="15" grpId="0"/>
      <p:bldP spid="15" grpId="1"/>
      <p:bldP spid="16" grpId="0" animBg="1"/>
      <p:bldP spid="16" grpId="1" animBg="1"/>
      <p:bldP spid="17" grpId="0"/>
      <p:bldP spid="17" grpId="1"/>
      <p:bldP spid="19" grpId="0"/>
      <p:bldP spid="19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D4E803-B1FE-E2B5-622F-F2A0FFF4E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2DC754-DC5F-68AA-7C43-DF5545F7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0EA7174-5C24-56BE-F7C5-C2FAAF00A5DC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2187792-A95C-C67D-3E80-35FD36F6A0B0}"/>
              </a:ext>
            </a:extLst>
          </p:cNvPr>
          <p:cNvSpPr/>
          <p:nvPr/>
        </p:nvSpPr>
        <p:spPr>
          <a:xfrm>
            <a:off x="591269" y="1609725"/>
            <a:ext cx="4111360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endParaRPr lang="en-US" b="1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B3D8C1-7886-1A4C-1F75-7EB9D0CF941D}"/>
                  </a:ext>
                </a:extLst>
              </p:cNvPr>
              <p:cNvSpPr txBox="1"/>
              <p:nvPr/>
            </p:nvSpPr>
            <p:spPr>
              <a:xfrm>
                <a:off x="4702629" y="3425559"/>
                <a:ext cx="196100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B3D8C1-7886-1A4C-1F75-7EB9D0CF9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29" y="3425559"/>
                <a:ext cx="1961003" cy="399084"/>
              </a:xfrm>
              <a:prstGeom prst="rect">
                <a:avLst/>
              </a:prstGeom>
              <a:blipFill>
                <a:blip r:embed="rId2"/>
                <a:stretch>
                  <a:fillRect l="-311" r="-2484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471EA1-01D4-6EDB-BC5D-25C9B5F18284}"/>
                  </a:ext>
                </a:extLst>
              </p:cNvPr>
              <p:cNvSpPr txBox="1"/>
              <p:nvPr/>
            </p:nvSpPr>
            <p:spPr>
              <a:xfrm>
                <a:off x="591269" y="2511266"/>
                <a:ext cx="10515600" cy="1040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■</m:t>
                    </m:r>
                  </m:oMath>
                </a14:m>
                <a:r>
                  <a:rPr lang="it-IT" sz="2000" b="1">
                    <a:latin typeface="Aptos Mono" panose="020B0009020202020204" pitchFamily="49" charset="0"/>
                  </a:rPr>
                  <a:t> </a:t>
                </a:r>
                <a:r>
                  <a:rPr lang="it-IT" sz="2000" b="1" err="1">
                    <a:latin typeface="Aptos Mono" panose="020B0009020202020204" pitchFamily="49" charset="0"/>
                  </a:rPr>
                  <a:t>Hypothesis</a:t>
                </a:r>
                <a:r>
                  <a:rPr lang="it-IT" sz="2000" b="1">
                    <a:latin typeface="Aptos Mono" panose="020B0009020202020204" pitchFamily="49" charset="0"/>
                  </a:rPr>
                  <a:t>: </a:t>
                </a:r>
                <a:r>
                  <a:rPr lang="it-IT" sz="2000" err="1">
                    <a:latin typeface="Aptos Mono" panose="020B0009020202020204" pitchFamily="49" charset="0"/>
                  </a:rPr>
                  <a:t>let</a:t>
                </a:r>
                <a:r>
                  <a:rPr lang="it-IT" sz="2000">
                    <a:latin typeface="Aptos Mono" panose="020B0009020202020204" pitchFamily="49" charset="0"/>
                  </a:rPr>
                  <a:t> A be a </a:t>
                </a:r>
                <a:r>
                  <a:rPr lang="it-IT" sz="2000" err="1">
                    <a:latin typeface="Aptos Mono" panose="020B0009020202020204" pitchFamily="49" charset="0"/>
                  </a:rPr>
                  <a:t>complex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i="1" err="1">
                    <a:latin typeface="Aptos Mono" panose="020B0009020202020204" pitchFamily="49" charset="0"/>
                  </a:rPr>
                  <a:t>n</a:t>
                </a:r>
                <a:r>
                  <a:rPr lang="it-IT" sz="2000" i="1">
                    <a:latin typeface="Aptos Mono" panose="020B0009020202020204" pitchFamily="49" charset="0"/>
                  </a:rPr>
                  <a:t> </a:t>
                </a:r>
                <a:r>
                  <a:rPr lang="it-IT" sz="2000">
                    <a:latin typeface="Aptos Mono" panose="020B0009020202020204" pitchFamily="49" charset="0"/>
                  </a:rPr>
                  <a:t>x </a:t>
                </a:r>
                <a:r>
                  <a:rPr lang="it-IT" sz="2000" i="1" err="1">
                    <a:latin typeface="Aptos Mono" panose="020B0009020202020204" pitchFamily="49" charset="0"/>
                  </a:rPr>
                  <a:t>n</a:t>
                </a:r>
                <a:r>
                  <a:rPr lang="it-IT" sz="2000" i="1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matrix</a:t>
                </a:r>
                <a:r>
                  <a:rPr lang="it-IT" sz="2000">
                    <a:latin typeface="Aptos Mono" panose="020B0009020202020204" pitchFamily="49" charset="0"/>
                  </a:rPr>
                  <a:t> with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For i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1….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let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be the sum of the </a:t>
                </a:r>
                <a:r>
                  <a:rPr lang="it-IT" sz="2000" err="1">
                    <a:latin typeface="Aptos Mono" panose="020B0009020202020204" pitchFamily="49" charset="0"/>
                  </a:rPr>
                  <a:t>modulus</a:t>
                </a:r>
                <a:r>
                  <a:rPr lang="it-IT" sz="2000">
                    <a:latin typeface="Aptos Mono" panose="020B0009020202020204" pitchFamily="49" charset="0"/>
                  </a:rPr>
                  <a:t> of the non </a:t>
                </a:r>
                <a:r>
                  <a:rPr lang="it-IT" sz="2000" err="1">
                    <a:latin typeface="Aptos Mono" panose="020B0009020202020204" pitchFamily="49" charset="0"/>
                  </a:rPr>
                  <a:t>diagonal</a:t>
                </a:r>
                <a:r>
                  <a:rPr lang="it-IT" sz="2000">
                    <a:latin typeface="Aptos Mono" panose="020B0009020202020204" pitchFamily="49" charset="0"/>
                  </a:rPr>
                  <a:t> entries in the i-</a:t>
                </a:r>
                <a:r>
                  <a:rPr lang="it-IT" sz="2000" err="1">
                    <a:latin typeface="Aptos Mono" panose="020B0009020202020204" pitchFamily="49" charset="0"/>
                  </a:rPr>
                  <a:t>th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row</a:t>
                </a:r>
                <a:r>
                  <a:rPr lang="it-IT" sz="2000">
                    <a:latin typeface="Aptos Mono" panose="020B0009020202020204" pitchFamily="49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471EA1-01D4-6EDB-BC5D-25C9B5F18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9" y="2511266"/>
                <a:ext cx="10515600" cy="1040349"/>
              </a:xfrm>
              <a:prstGeom prst="rect">
                <a:avLst/>
              </a:prstGeom>
              <a:blipFill>
                <a:blip r:embed="rId3"/>
                <a:stretch>
                  <a:fillRect l="-638" t="-2924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8ED65A-D463-40A6-DE43-E4FEF2C9EC8F}"/>
                  </a:ext>
                </a:extLst>
              </p:cNvPr>
              <p:cNvSpPr txBox="1"/>
              <p:nvPr/>
            </p:nvSpPr>
            <p:spPr>
              <a:xfrm>
                <a:off x="591269" y="4102258"/>
                <a:ext cx="1051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2000" err="1">
                    <a:latin typeface="Aptos Mono" panose="020B0009020202020204" pitchFamily="49" charset="0"/>
                  </a:rPr>
                  <a:t>Let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be a </a:t>
                </a:r>
                <a:r>
                  <a:rPr lang="it-IT" sz="2000" err="1">
                    <a:latin typeface="Aptos Mono" panose="020B0009020202020204" pitchFamily="49" charset="0"/>
                  </a:rPr>
                  <a:t>closed</a:t>
                </a:r>
                <a:r>
                  <a:rPr lang="it-IT" sz="2000">
                    <a:latin typeface="Aptos Mono" panose="020B0009020202020204" pitchFamily="49" charset="0"/>
                  </a:rPr>
                  <a:t> disk </a:t>
                </a:r>
                <a:r>
                  <a:rPr lang="it-IT" sz="2000" err="1">
                    <a:latin typeface="Aptos Mono" panose="020B0009020202020204" pitchFamily="49" charset="0"/>
                  </a:rPr>
                  <a:t>centered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at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with </a:t>
                </a:r>
                <a:r>
                  <a:rPr lang="it-IT" sz="2000" err="1">
                    <a:latin typeface="Aptos Mono" panose="020B0009020202020204" pitchFamily="49" charset="0"/>
                  </a:rPr>
                  <a:t>radius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. </a:t>
                </a:r>
                <a:r>
                  <a:rPr lang="en-US" sz="2000">
                    <a:latin typeface="Aptos Mono" panose="020B0009020202020204" pitchFamily="49" charset="0"/>
                  </a:rPr>
                  <a:t>Such a disk is called a Gershgorin disk.</a:t>
                </a:r>
                <a:endParaRPr lang="it-IT" sz="2000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8ED65A-D463-40A6-DE43-E4FEF2C9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9" y="4102258"/>
                <a:ext cx="10515600" cy="707886"/>
              </a:xfrm>
              <a:prstGeom prst="rect">
                <a:avLst/>
              </a:prstGeom>
              <a:blipFill>
                <a:blip r:embed="rId4"/>
                <a:stretch>
                  <a:fillRect l="-638" t="-5172" r="-58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22E391-D920-C3D9-C60B-9D1ADFA6B24C}"/>
                  </a:ext>
                </a:extLst>
              </p:cNvPr>
              <p:cNvSpPr txBox="1"/>
              <p:nvPr/>
            </p:nvSpPr>
            <p:spPr>
              <a:xfrm>
                <a:off x="591269" y="5097518"/>
                <a:ext cx="1051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■ </m:t>
                    </m:r>
                  </m:oMath>
                </a14:m>
                <a:r>
                  <a:rPr lang="it-IT" sz="2000" b="1">
                    <a:latin typeface="Aptos Mono" panose="020B0009020202020204" pitchFamily="49" charset="0"/>
                  </a:rPr>
                  <a:t>Statement: </a:t>
                </a:r>
                <a:r>
                  <a:rPr lang="it-IT" sz="2000" err="1">
                    <a:latin typeface="Aptos Mono" panose="020B0009020202020204" pitchFamily="49" charset="0"/>
                  </a:rPr>
                  <a:t>every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eigenvalue</a:t>
                </a:r>
                <a:r>
                  <a:rPr lang="it-IT" sz="2000">
                    <a:latin typeface="Aptos Mono" panose="020B0009020202020204" pitchFamily="49" charset="0"/>
                  </a:rPr>
                  <a:t> of A </a:t>
                </a:r>
                <a:r>
                  <a:rPr lang="it-IT" sz="2000" err="1">
                    <a:latin typeface="Aptos Mono" panose="020B0009020202020204" pitchFamily="49" charset="0"/>
                  </a:rPr>
                  <a:t>lies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within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at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least</a:t>
                </a:r>
                <a:r>
                  <a:rPr lang="it-IT" sz="2000">
                    <a:latin typeface="Aptos Mono" panose="020B0009020202020204" pitchFamily="49" charset="0"/>
                  </a:rPr>
                  <a:t> one of the </a:t>
                </a:r>
                <a:r>
                  <a:rPr lang="it-IT" sz="2000" err="1">
                    <a:latin typeface="Aptos Mono" panose="020B0009020202020204" pitchFamily="49" charset="0"/>
                  </a:rPr>
                  <a:t>Gershgoring</a:t>
                </a:r>
                <a:r>
                  <a:rPr lang="it-IT" sz="2000">
                    <a:latin typeface="Aptos Mono" panose="020B0009020202020204" pitchFamily="49" charset="0"/>
                  </a:rPr>
                  <a:t> disks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it-IT" sz="2000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22E391-D920-C3D9-C60B-9D1ADFA6B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9" y="5097518"/>
                <a:ext cx="10515600" cy="707886"/>
              </a:xfrm>
              <a:prstGeom prst="rect">
                <a:avLst/>
              </a:prstGeom>
              <a:blipFill>
                <a:blip r:embed="rId5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BDED87FC-4FB1-FF19-2AC8-CBD38A475E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E4345-84D5-57A5-98DD-9517B9B97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442C5C-76D4-F2A0-E46B-2EC42094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FBB7AAC-6E36-51FE-F5F4-6821EBA8ACA4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128B3BF-60FD-E4B4-9EDA-B0AD741CF79A}"/>
              </a:ext>
            </a:extLst>
          </p:cNvPr>
          <p:cNvSpPr/>
          <p:nvPr/>
        </p:nvSpPr>
        <p:spPr>
          <a:xfrm>
            <a:off x="591267" y="1609724"/>
            <a:ext cx="5677325" cy="45029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 Scenario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E3237-992D-E808-596A-7EA8B657C986}"/>
              </a:ext>
            </a:extLst>
          </p:cNvPr>
          <p:cNvSpPr txBox="1"/>
          <p:nvPr/>
        </p:nvSpPr>
        <p:spPr>
          <a:xfrm>
            <a:off x="348897" y="3519779"/>
            <a:ext cx="55191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>
                <a:effectLst/>
                <a:latin typeface="Consolas" panose="020B0609020204030204" pitchFamily="49" charset="0"/>
              </a:rPr>
              <a:t>[ -1.0635     0        0      0.1809 ]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 0     -1.8369   0.1809      0  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 0     0.1809   -0.2453      0   ]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0.1809     0        0     -1.0635 ]</a:t>
            </a:r>
            <a:endParaRPr lang="it-IT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E7CA2D-8D37-4D8E-4C35-269000F09108}"/>
                  </a:ext>
                </a:extLst>
              </p:cNvPr>
              <p:cNvSpPr txBox="1"/>
              <p:nvPr/>
            </p:nvSpPr>
            <p:spPr>
              <a:xfrm>
                <a:off x="1647365" y="2582588"/>
                <a:ext cx="24347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(−1.0635, 0.1809)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E7CA2D-8D37-4D8E-4C35-269000F09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65" y="2582588"/>
                <a:ext cx="243472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ABF2C5D-79D3-28E3-8260-FE430CEDAE1F}"/>
                  </a:ext>
                </a:extLst>
              </p14:cNvPr>
              <p14:cNvContentPartPr/>
              <p14:nvPr/>
            </p14:nvContentPartPr>
            <p14:xfrm>
              <a:off x="1870180" y="4113218"/>
              <a:ext cx="1136035" cy="443017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ABF2C5D-79D3-28E3-8260-FE430CEDAE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4059" y="4107100"/>
                <a:ext cx="1148278" cy="455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9D7C0B8-7D6D-263D-EE69-96344002B7A5}"/>
                  </a:ext>
                </a:extLst>
              </p14:cNvPr>
              <p14:cNvContentPartPr/>
              <p14:nvPr/>
            </p14:nvContentPartPr>
            <p14:xfrm>
              <a:off x="3108057" y="4126563"/>
              <a:ext cx="1195696" cy="443017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9D7C0B8-7D6D-263D-EE69-96344002B7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1936" y="4120445"/>
                <a:ext cx="1207937" cy="455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C8EC168-BBEA-8D6B-5038-6BA83F196F75}"/>
                  </a:ext>
                </a:extLst>
              </p14:cNvPr>
              <p14:cNvContentPartPr/>
              <p14:nvPr/>
            </p14:nvContentPartPr>
            <p14:xfrm>
              <a:off x="4448822" y="3528764"/>
              <a:ext cx="1169193" cy="404646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C8EC168-BBEA-8D6B-5038-6BA83F196F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2701" y="3522644"/>
                <a:ext cx="1181436" cy="416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ABC90D-A114-75A1-8F1D-0DE05CE73937}"/>
                  </a:ext>
                </a:extLst>
              </p:cNvPr>
              <p:cNvSpPr txBox="1"/>
              <p:nvPr/>
            </p:nvSpPr>
            <p:spPr>
              <a:xfrm>
                <a:off x="1647365" y="5496464"/>
                <a:ext cx="24347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(−0.2453, 0.1809)</m:t>
                      </m:r>
                    </m:oMath>
                  </m:oMathPara>
                </a14:m>
                <a:endParaRPr lang="it-IT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ABC90D-A114-75A1-8F1D-0DE05CE73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65" y="5496464"/>
                <a:ext cx="243472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73F60494-CBB4-29F3-D09F-CDE062B474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8681" y="4860624"/>
            <a:ext cx="868719" cy="4360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8B848545-7127-ACFC-60F6-CAFA149604BC}"/>
              </a:ext>
            </a:extLst>
          </p:cNvPr>
          <p:cNvCxnSpPr>
            <a:cxnSpLocks/>
          </p:cNvCxnSpPr>
          <p:nvPr/>
        </p:nvCxnSpPr>
        <p:spPr>
          <a:xfrm rot="5400000">
            <a:off x="2844743" y="4881285"/>
            <a:ext cx="868718" cy="3875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51E3945-B83E-BAE1-ECBF-773BFBFEC9B4}"/>
              </a:ext>
            </a:extLst>
          </p:cNvPr>
          <p:cNvCxnSpPr>
            <a:cxnSpLocks/>
          </p:cNvCxnSpPr>
          <p:nvPr/>
        </p:nvCxnSpPr>
        <p:spPr>
          <a:xfrm>
            <a:off x="951362" y="2760491"/>
            <a:ext cx="0" cy="718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C87BB260-CF9B-BBDB-FFB1-0D93F098C36E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37260" y="2767254"/>
            <a:ext cx="710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AAD340D7-8490-6ACE-ED9F-7065606D7240}"/>
              </a:ext>
            </a:extLst>
          </p:cNvPr>
          <p:cNvCxnSpPr>
            <a:cxnSpLocks/>
          </p:cNvCxnSpPr>
          <p:nvPr/>
        </p:nvCxnSpPr>
        <p:spPr>
          <a:xfrm rot="10800000">
            <a:off x="4806532" y="2767254"/>
            <a:ext cx="0" cy="718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F95679C9-75DA-5AB9-CE67-18B12509B8C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4082093" y="2767254"/>
            <a:ext cx="724439" cy="10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E814B28F-4A2D-4E86-AFBB-52CB3B1311E3}"/>
              </a:ext>
            </a:extLst>
          </p:cNvPr>
          <p:cNvSpPr/>
          <p:nvPr/>
        </p:nvSpPr>
        <p:spPr>
          <a:xfrm>
            <a:off x="591267" y="3548207"/>
            <a:ext cx="1280160" cy="365760"/>
          </a:xfrm>
          <a:prstGeom prst="ellipse">
            <a:avLst/>
          </a:prstGeom>
          <a:solidFill>
            <a:schemeClr val="bg1">
              <a:alpha val="5000"/>
            </a:scheme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6C8743-7D13-26B0-51F0-8B81F444B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000" y="2253600"/>
            <a:ext cx="5893207" cy="3744000"/>
          </a:xfrm>
          <a:prstGeom prst="rect">
            <a:avLst/>
          </a:prstGeom>
        </p:spPr>
      </p:pic>
      <p:sp>
        <p:nvSpPr>
          <p:cNvPr id="15" name="Овал 11">
            <a:extLst>
              <a:ext uri="{FF2B5EF4-FFF2-40B4-BE49-F238E27FC236}">
                <a16:creationId xmlns:a16="http://schemas.microsoft.com/office/drawing/2014/main" id="{5E7C3B3B-A5F1-82EC-9415-122D5BDFEC35}"/>
              </a:ext>
            </a:extLst>
          </p:cNvPr>
          <p:cNvSpPr/>
          <p:nvPr/>
        </p:nvSpPr>
        <p:spPr>
          <a:xfrm>
            <a:off x="8483689" y="3478530"/>
            <a:ext cx="913566" cy="1143245"/>
          </a:xfrm>
          <a:prstGeom prst="ellipse">
            <a:avLst/>
          </a:prstGeom>
          <a:solidFill>
            <a:srgbClr val="E71224">
              <a:alpha val="5000"/>
            </a:srgbClr>
          </a:solidFill>
          <a:ln w="5715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6" name="Овал 11">
            <a:extLst>
              <a:ext uri="{FF2B5EF4-FFF2-40B4-BE49-F238E27FC236}">
                <a16:creationId xmlns:a16="http://schemas.microsoft.com/office/drawing/2014/main" id="{7887A24B-FA5C-39DB-CFD3-70ADD7582714}"/>
              </a:ext>
            </a:extLst>
          </p:cNvPr>
          <p:cNvSpPr/>
          <p:nvPr/>
        </p:nvSpPr>
        <p:spPr>
          <a:xfrm>
            <a:off x="10513499" y="3494315"/>
            <a:ext cx="913566" cy="1143245"/>
          </a:xfrm>
          <a:prstGeom prst="ellipse">
            <a:avLst/>
          </a:prstGeom>
          <a:solidFill>
            <a:srgbClr val="E71224">
              <a:alpha val="5000"/>
            </a:srgbClr>
          </a:solidFill>
          <a:ln w="5715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C9F42111-0937-630A-DFB6-86BCA35B41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4" grpId="0"/>
      <p:bldP spid="12" grpId="0" animBg="1"/>
      <p:bldP spid="15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F85D9-0E83-7708-B623-C3AFE27EF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01B8D0-A36E-56AB-61F2-48AC277B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6193650-77EE-98DF-823E-11BEF4DC37BE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9F4487-1E62-A233-3AFD-869B53041B50}"/>
              </a:ext>
            </a:extLst>
          </p:cNvPr>
          <p:cNvSpPr/>
          <p:nvPr/>
        </p:nvSpPr>
        <p:spPr>
          <a:xfrm>
            <a:off x="591268" y="1609724"/>
            <a:ext cx="7329859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</a:t>
            </a:r>
            <a:r>
              <a:rPr lang="it-IT" b="1" err="1">
                <a:latin typeface="Aptos Mono" panose="020B0009020202020204" pitchFamily="49" charset="0"/>
              </a:rPr>
              <a:t>Initial</a:t>
            </a:r>
            <a:r>
              <a:rPr lang="it-IT" b="1">
                <a:latin typeface="Aptos Mono" panose="020B0009020202020204" pitchFamily="49" charset="0"/>
              </a:rPr>
              <a:t> state </a:t>
            </a:r>
            <a:r>
              <a:rPr lang="it-IT" b="1" err="1">
                <a:latin typeface="Aptos Mono" panose="020B0009020202020204" pitchFamily="49" charset="0"/>
              </a:rPr>
              <a:t>selection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3D160-B7DF-9344-1BDF-2C949C82DBFC}"/>
              </a:ext>
            </a:extLst>
          </p:cNvPr>
          <p:cNvSpPr txBox="1"/>
          <p:nvPr/>
        </p:nvSpPr>
        <p:spPr>
          <a:xfrm>
            <a:off x="590379" y="3180889"/>
            <a:ext cx="525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>
                <a:latin typeface="Aptos Mono" panose="020B0009020202020204" pitchFamily="49" charset="0"/>
              </a:rPr>
              <a:t>Each Gershgorin disk corresponds to a row of the Hamiltonian.</a:t>
            </a:r>
            <a:endParaRPr lang="it-IT">
              <a:latin typeface="Aptos Mono" panose="020B0009020202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B24659-00EA-CB5F-8ED2-5137ABE529F9}"/>
              </a:ext>
            </a:extLst>
          </p:cNvPr>
          <p:cNvSpPr txBox="1"/>
          <p:nvPr/>
        </p:nvSpPr>
        <p:spPr>
          <a:xfrm>
            <a:off x="6264834" y="2792533"/>
            <a:ext cx="499428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>
                <a:latin typeface="Aptos Mono"/>
              </a:rPr>
              <a:t>The input state for the RODEO will be the computational basis state corresponding to the row index.</a:t>
            </a:r>
            <a:endParaRPr lang="it-IT">
              <a:latin typeface="Aptos Mon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67919A-BF33-95A5-81C4-4EE135AC635F}"/>
              </a:ext>
            </a:extLst>
          </p:cNvPr>
          <p:cNvSpPr txBox="1"/>
          <p:nvPr/>
        </p:nvSpPr>
        <p:spPr>
          <a:xfrm>
            <a:off x="591268" y="2693395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latin typeface="Aptos Mono" panose="020B0009020202020204" pitchFamily="49" charset="0"/>
              </a:rPr>
              <a:t>Key </a:t>
            </a:r>
            <a:r>
              <a:rPr lang="it-IT" sz="2000" b="1" err="1">
                <a:latin typeface="Aptos Mono" panose="020B0009020202020204" pitchFamily="49" charset="0"/>
              </a:rPr>
              <a:t>remarks</a:t>
            </a:r>
            <a:r>
              <a:rPr lang="it-IT" sz="2000" b="1">
                <a:latin typeface="Aptos Mono" panose="020B0009020202020204" pitchFamily="49" charset="0"/>
              </a:rPr>
              <a:t>:</a:t>
            </a:r>
            <a:endParaRPr lang="en-US" sz="2000">
              <a:latin typeface="Aptos Mono" panose="020B0009020202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32E49-09A0-74C0-585D-E1FF0050A3EF}"/>
              </a:ext>
            </a:extLst>
          </p:cNvPr>
          <p:cNvSpPr txBox="1"/>
          <p:nvPr/>
        </p:nvSpPr>
        <p:spPr>
          <a:xfrm>
            <a:off x="6264834" y="2408143"/>
            <a:ext cx="1656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latin typeface="Aptos Mono" panose="020B0009020202020204" pitchFamily="49" charset="0"/>
              </a:rPr>
              <a:t>Solution:</a:t>
            </a:r>
            <a:endParaRPr lang="en-US" sz="2000">
              <a:latin typeface="Aptos Mono" panose="020B0009020202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4387F9-F17F-5F0E-6FC2-AFBC5CFF9DDB}"/>
              </a:ext>
            </a:extLst>
          </p:cNvPr>
          <p:cNvSpPr txBox="1"/>
          <p:nvPr/>
        </p:nvSpPr>
        <p:spPr>
          <a:xfrm>
            <a:off x="514120" y="3926802"/>
            <a:ext cx="525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 panose="020B0009020202020204" pitchFamily="49" charset="0"/>
              </a:rPr>
              <a:t>The Hamiltonian is diagonally dominant!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F9325-DD75-1900-C548-EAEF12F63250}"/>
              </a:ext>
            </a:extLst>
          </p:cNvPr>
          <p:cNvSpPr txBox="1"/>
          <p:nvPr/>
        </p:nvSpPr>
        <p:spPr>
          <a:xfrm>
            <a:off x="6264834" y="3926802"/>
            <a:ext cx="54900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b="1">
                <a:latin typeface="Aptos Mono"/>
              </a:rPr>
              <a:t>Benefits</a:t>
            </a:r>
            <a:r>
              <a:rPr lang="it-IT" sz="2000" b="1"/>
              <a:t>: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6C8D60-56FE-7A49-6128-6C336D252FEA}"/>
                  </a:ext>
                </a:extLst>
              </p:cNvPr>
              <p:cNvSpPr txBox="1"/>
              <p:nvPr/>
            </p:nvSpPr>
            <p:spPr>
              <a:xfrm>
                <a:off x="6264834" y="5619020"/>
                <a:ext cx="54900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latin typeface="Aptos Mono" panose="020B0009020202020204" pitchFamily="49" charset="0"/>
                  </a:rPr>
                  <a:t>This approach narrows the energy search range within the bounds of each disk.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6C8D60-56FE-7A49-6128-6C336D252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834" y="5619020"/>
                <a:ext cx="5490043" cy="923330"/>
              </a:xfrm>
              <a:prstGeom prst="rect">
                <a:avLst/>
              </a:prstGeom>
              <a:blipFill>
                <a:blip r:embed="rId2"/>
                <a:stretch>
                  <a:fillRect l="-778" t="-3974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425D2EC-6154-D045-5423-9B9569B27041}"/>
              </a:ext>
            </a:extLst>
          </p:cNvPr>
          <p:cNvSpPr txBox="1"/>
          <p:nvPr/>
        </p:nvSpPr>
        <p:spPr>
          <a:xfrm>
            <a:off x="514120" y="4927280"/>
            <a:ext cx="55191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>
                <a:effectLst/>
                <a:latin typeface="Consolas" panose="020B0609020204030204" pitchFamily="49" charset="0"/>
              </a:rPr>
              <a:t>[ -1.0635     0        0      0.1809 ]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 0     -1.8369   0.1809      0  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 0     0.1809   -0.2453      0   ]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0.1809     0        0     -1.0635 ]</a:t>
            </a:r>
            <a:endParaRPr lang="it-IT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ED570-64F3-ED81-0209-DB96D91864F3}"/>
              </a:ext>
            </a:extLst>
          </p:cNvPr>
          <p:cNvSpPr txBox="1"/>
          <p:nvPr/>
        </p:nvSpPr>
        <p:spPr>
          <a:xfrm>
            <a:off x="6264834" y="4326590"/>
            <a:ext cx="5490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>
                <a:latin typeface="Aptos Mono"/>
              </a:rPr>
              <a:t>This ensures a nonzero</a:t>
            </a:r>
            <a:r>
              <a:rPr lang="en-US" b="1">
                <a:latin typeface="Aptos Mono"/>
              </a:rPr>
              <a:t> </a:t>
            </a:r>
            <a:r>
              <a:rPr lang="en-US">
                <a:latin typeface="Aptos Mono"/>
              </a:rPr>
              <a:t>overlap between input state and associated eigenstate, filtering the desired eigenvalue in the Rodeo algorithm.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B7000B-C392-816B-96AC-EB0234CF975F}"/>
              </a:ext>
            </a:extLst>
          </p:cNvPr>
          <p:cNvCxnSpPr/>
          <p:nvPr/>
        </p:nvCxnSpPr>
        <p:spPr>
          <a:xfrm>
            <a:off x="972152" y="5253254"/>
            <a:ext cx="8758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168686-24BF-0AB1-6C8A-EE2E929E988F}"/>
              </a:ext>
            </a:extLst>
          </p:cNvPr>
          <p:cNvCxnSpPr/>
          <p:nvPr/>
        </p:nvCxnSpPr>
        <p:spPr>
          <a:xfrm>
            <a:off x="2267563" y="5558519"/>
            <a:ext cx="8758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D41B64-306E-50EA-D9BC-7D5F83598305}"/>
              </a:ext>
            </a:extLst>
          </p:cNvPr>
          <p:cNvCxnSpPr/>
          <p:nvPr/>
        </p:nvCxnSpPr>
        <p:spPr>
          <a:xfrm>
            <a:off x="3503596" y="5850021"/>
            <a:ext cx="8758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3DBE9C-99FC-F063-6118-6EC4F9C158CB}"/>
              </a:ext>
            </a:extLst>
          </p:cNvPr>
          <p:cNvCxnSpPr/>
          <p:nvPr/>
        </p:nvCxnSpPr>
        <p:spPr>
          <a:xfrm>
            <a:off x="4783756" y="6158029"/>
            <a:ext cx="8758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9280A0-B42A-96E9-8031-52C1031EBD63}"/>
                  </a:ext>
                </a:extLst>
              </p:cNvPr>
              <p:cNvSpPr txBox="1"/>
              <p:nvPr/>
            </p:nvSpPr>
            <p:spPr>
              <a:xfrm>
                <a:off x="838200" y="4813268"/>
                <a:ext cx="46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00⟩</m:t>
                      </m:r>
                    </m:oMath>
                  </m:oMathPara>
                </a14:m>
                <a:endParaRPr lang="it-IT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9280A0-B42A-96E9-8031-52C1031EB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13268"/>
                <a:ext cx="460062" cy="276999"/>
              </a:xfrm>
              <a:prstGeom prst="rect">
                <a:avLst/>
              </a:prstGeom>
              <a:blipFill>
                <a:blip r:embed="rId3"/>
                <a:stretch>
                  <a:fillRect l="-18667" t="-4444" r="-18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BFBDE5-69D8-2EDB-45AE-B8FCB54F960F}"/>
                  </a:ext>
                </a:extLst>
              </p:cNvPr>
              <p:cNvSpPr txBox="1"/>
              <p:nvPr/>
            </p:nvSpPr>
            <p:spPr>
              <a:xfrm>
                <a:off x="2037532" y="5080077"/>
                <a:ext cx="46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01⟩</m:t>
                      </m:r>
                    </m:oMath>
                  </m:oMathPara>
                </a14:m>
                <a:endParaRPr lang="it-IT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BFBDE5-69D8-2EDB-45AE-B8FCB54F9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532" y="5080077"/>
                <a:ext cx="460062" cy="276999"/>
              </a:xfrm>
              <a:prstGeom prst="rect">
                <a:avLst/>
              </a:prstGeom>
              <a:blipFill>
                <a:blip r:embed="rId4"/>
                <a:stretch>
                  <a:fillRect l="-18421" t="-2174" r="-184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C16A29-B6A4-611D-E45A-97F2F1CF7757}"/>
                  </a:ext>
                </a:extLst>
              </p:cNvPr>
              <p:cNvSpPr txBox="1"/>
              <p:nvPr/>
            </p:nvSpPr>
            <p:spPr>
              <a:xfrm>
                <a:off x="4611105" y="5711521"/>
                <a:ext cx="46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11⟩</m:t>
                      </m:r>
                    </m:oMath>
                  </m:oMathPara>
                </a14:m>
                <a:endParaRPr lang="it-IT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C16A29-B6A4-611D-E45A-97F2F1CF7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105" y="5711521"/>
                <a:ext cx="460062" cy="276999"/>
              </a:xfrm>
              <a:prstGeom prst="rect">
                <a:avLst/>
              </a:prstGeom>
              <a:blipFill>
                <a:blip r:embed="rId5"/>
                <a:stretch>
                  <a:fillRect l="-18421" t="-2222" r="-1842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F2B059-1D3D-02E2-A71E-574156B892B1}"/>
                  </a:ext>
                </a:extLst>
              </p:cNvPr>
              <p:cNvSpPr txBox="1"/>
              <p:nvPr/>
            </p:nvSpPr>
            <p:spPr>
              <a:xfrm>
                <a:off x="3207338" y="5850021"/>
                <a:ext cx="46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10⟩</m:t>
                      </m:r>
                    </m:oMath>
                  </m:oMathPara>
                </a14:m>
                <a:endParaRPr lang="it-IT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F2B059-1D3D-02E2-A71E-574156B89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338" y="5850021"/>
                <a:ext cx="460062" cy="276999"/>
              </a:xfrm>
              <a:prstGeom prst="rect">
                <a:avLst/>
              </a:prstGeom>
              <a:blipFill>
                <a:blip r:embed="rId6"/>
                <a:stretch>
                  <a:fillRect l="-18421" t="-4444" r="-1842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437754CD-05A2-8DD7-FA54-B8EF28485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5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  <p:bldP spid="15" grpId="0"/>
      <p:bldP spid="16" grpId="0"/>
      <p:bldP spid="5" grpId="0"/>
      <p:bldP spid="9" grpId="0"/>
      <p:bldP spid="10" grpId="0"/>
      <p:bldP spid="12" grpId="0"/>
      <p:bldP spid="23" grpId="0"/>
      <p:bldP spid="24" grpId="0"/>
      <p:bldP spid="25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D2372-5826-6241-64B9-F9745D06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0C7ED6-E8A6-DA0D-880F-9F3DEC3C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1AE3239B-1586-3D0E-E151-D8DF3075A6D2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tangolo con angoli arrotondati 2">
            <a:extLst>
              <a:ext uri="{FF2B5EF4-FFF2-40B4-BE49-F238E27FC236}">
                <a16:creationId xmlns:a16="http://schemas.microsoft.com/office/drawing/2014/main" id="{62F7B5BA-0403-B5F0-07F3-2D63B43A5569}"/>
              </a:ext>
            </a:extLst>
          </p:cNvPr>
          <p:cNvSpPr/>
          <p:nvPr/>
        </p:nvSpPr>
        <p:spPr>
          <a:xfrm>
            <a:off x="591269" y="1609724"/>
            <a:ext cx="5831566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 </a:t>
            </a:r>
            <a:r>
              <a:rPr lang="it-IT" b="1" err="1">
                <a:latin typeface="Aptos Mono" panose="020B0009020202020204" pitchFamily="49" charset="0"/>
              </a:rPr>
              <a:t>results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B3772-2D8B-96D5-1D97-39650E468937}"/>
              </a:ext>
            </a:extLst>
          </p:cNvPr>
          <p:cNvSpPr txBox="1"/>
          <p:nvPr/>
        </p:nvSpPr>
        <p:spPr>
          <a:xfrm>
            <a:off x="67938" y="3311064"/>
            <a:ext cx="54533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>
                <a:effectLst/>
                <a:latin typeface="Consolas" panose="020B0609020204030204" pitchFamily="49" charset="0"/>
              </a:rPr>
              <a:t>[-1.0635     0        0      0.1809 ]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0     -1.8369   0.1809      0  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0     0.1809   -0.2453      0  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[ 0.1809     0        0     -1.0635 ]</a:t>
            </a:r>
            <a:endParaRPr lang="it-IT" sz="20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FDDA10-96B7-ABE6-CF0B-2972FF887B6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89500" y="3558448"/>
            <a:ext cx="383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250EF7-780F-DB37-E92B-A4C4AEC26AC8}"/>
              </a:ext>
            </a:extLst>
          </p:cNvPr>
          <p:cNvSpPr txBox="1"/>
          <p:nvPr/>
        </p:nvSpPr>
        <p:spPr>
          <a:xfrm>
            <a:off x="5772840" y="3358393"/>
            <a:ext cx="129999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latin typeface="Aptos"/>
              </a:rPr>
              <a:t>|00&gt; State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8FE581-2147-B24A-3232-0411E2E3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460" y="3972783"/>
            <a:ext cx="4120262" cy="2657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7729BA-B2DD-703F-B9BA-9399CDD2C31F}"/>
                  </a:ext>
                </a:extLst>
              </p:cNvPr>
              <p:cNvSpPr txBox="1"/>
              <p:nvPr/>
            </p:nvSpPr>
            <p:spPr>
              <a:xfrm>
                <a:off x="264405" y="2677099"/>
                <a:ext cx="4880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■</m:t>
                    </m:r>
                  </m:oMath>
                </a14:m>
                <a:r>
                  <a:rPr lang="it-IT" sz="2000" b="1">
                    <a:latin typeface="Aptos Mono" panose="020B0009020202020204" pitchFamily="49" charset="0"/>
                  </a:rPr>
                  <a:t> Input state |00&gt;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7729BA-B2DD-703F-B9BA-9399CDD2C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5" y="2677099"/>
                <a:ext cx="4880463" cy="400110"/>
              </a:xfrm>
              <a:prstGeom prst="rect">
                <a:avLst/>
              </a:prstGeom>
              <a:blipFill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835F72-DB4D-7A41-E645-D5CC75730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460" y="1373014"/>
            <a:ext cx="4120262" cy="2595867"/>
          </a:xfrm>
          <a:prstGeom prst="rect">
            <a:avLst/>
          </a:prstGeom>
        </p:spPr>
      </p:pic>
      <p:sp>
        <p:nvSpPr>
          <p:cNvPr id="6" name="Овал 11">
            <a:extLst>
              <a:ext uri="{FF2B5EF4-FFF2-40B4-BE49-F238E27FC236}">
                <a16:creationId xmlns:a16="http://schemas.microsoft.com/office/drawing/2014/main" id="{E3D230FF-15E0-C2C1-B844-57696AF4109F}"/>
              </a:ext>
            </a:extLst>
          </p:cNvPr>
          <p:cNvSpPr/>
          <p:nvPr/>
        </p:nvSpPr>
        <p:spPr>
          <a:xfrm>
            <a:off x="9323260" y="2222429"/>
            <a:ext cx="655766" cy="803346"/>
          </a:xfrm>
          <a:prstGeom prst="ellipse">
            <a:avLst/>
          </a:prstGeom>
          <a:solidFill>
            <a:srgbClr val="E71224">
              <a:alpha val="5000"/>
            </a:srgbClr>
          </a:solidFill>
          <a:ln w="5715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8" name="Immagine 7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F5C69767-4456-476C-300F-6BE3716BD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6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7545-D913-9A56-05CD-22CD3B066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9ABD4-6AB7-30B5-ABC8-B41A4325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E2325F5-07DF-725C-3E97-7CC6F3C10837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tangolo con angoli arrotondati 2">
            <a:extLst>
              <a:ext uri="{FF2B5EF4-FFF2-40B4-BE49-F238E27FC236}">
                <a16:creationId xmlns:a16="http://schemas.microsoft.com/office/drawing/2014/main" id="{E533C05F-F971-6848-78C4-CACE42D5DB9C}"/>
              </a:ext>
            </a:extLst>
          </p:cNvPr>
          <p:cNvSpPr/>
          <p:nvPr/>
        </p:nvSpPr>
        <p:spPr>
          <a:xfrm>
            <a:off x="591269" y="1609724"/>
            <a:ext cx="5831566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 </a:t>
            </a:r>
            <a:r>
              <a:rPr lang="it-IT" b="1" err="1">
                <a:latin typeface="Aptos Mono" panose="020B0009020202020204" pitchFamily="49" charset="0"/>
              </a:rPr>
              <a:t>results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62176-523D-6DBB-2B57-F3EC11B4AB35}"/>
              </a:ext>
            </a:extLst>
          </p:cNvPr>
          <p:cNvSpPr txBox="1"/>
          <p:nvPr/>
        </p:nvSpPr>
        <p:spPr>
          <a:xfrm>
            <a:off x="67938" y="3311064"/>
            <a:ext cx="54533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>
                <a:effectLst/>
                <a:latin typeface="Consolas" panose="020B0609020204030204" pitchFamily="49" charset="0"/>
              </a:rPr>
              <a:t>[-1.0635     0        0      0.1809 ]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0     -1.8369   0.1809      0  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0     0.1809   -0.2453      0  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[ 0.1809     0        0     -1.0635 ]</a:t>
            </a:r>
            <a:endParaRPr lang="it-IT" sz="20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B725BA-E064-49FB-8738-A25481B5114A}"/>
              </a:ext>
            </a:extLst>
          </p:cNvPr>
          <p:cNvCxnSpPr>
            <a:cxnSpLocks/>
          </p:cNvCxnSpPr>
          <p:nvPr/>
        </p:nvCxnSpPr>
        <p:spPr>
          <a:xfrm>
            <a:off x="5389500" y="4450814"/>
            <a:ext cx="383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8621F8-5B5C-057A-995B-1F48B9CAB92A}"/>
              </a:ext>
            </a:extLst>
          </p:cNvPr>
          <p:cNvSpPr txBox="1"/>
          <p:nvPr/>
        </p:nvSpPr>
        <p:spPr>
          <a:xfrm>
            <a:off x="5772840" y="4234393"/>
            <a:ext cx="1299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|11&gt;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C25C6E-4734-81E8-F936-B985F1E9ED54}"/>
                  </a:ext>
                </a:extLst>
              </p:cNvPr>
              <p:cNvSpPr txBox="1"/>
              <p:nvPr/>
            </p:nvSpPr>
            <p:spPr>
              <a:xfrm>
                <a:off x="264405" y="2677099"/>
                <a:ext cx="4880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■</m:t>
                    </m:r>
                  </m:oMath>
                </a14:m>
                <a:r>
                  <a:rPr lang="it-IT" sz="2000" b="1"/>
                  <a:t> Input state |11&gt;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C25C6E-4734-81E8-F936-B985F1E9E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5" y="2677099"/>
                <a:ext cx="488046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8E1B7BE-5C77-67B1-03F1-41ABEFB4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68" y="3972783"/>
            <a:ext cx="4120262" cy="2657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36E7D-67B6-43D6-7A8E-13F3D65BD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460" y="1373014"/>
            <a:ext cx="4120262" cy="2595867"/>
          </a:xfrm>
          <a:prstGeom prst="rect">
            <a:avLst/>
          </a:prstGeom>
        </p:spPr>
      </p:pic>
      <p:sp>
        <p:nvSpPr>
          <p:cNvPr id="8" name="Овал 11">
            <a:extLst>
              <a:ext uri="{FF2B5EF4-FFF2-40B4-BE49-F238E27FC236}">
                <a16:creationId xmlns:a16="http://schemas.microsoft.com/office/drawing/2014/main" id="{9DB515DC-DC4E-9310-884D-D57957CE216B}"/>
              </a:ext>
            </a:extLst>
          </p:cNvPr>
          <p:cNvSpPr/>
          <p:nvPr/>
        </p:nvSpPr>
        <p:spPr>
          <a:xfrm>
            <a:off x="9323260" y="2222429"/>
            <a:ext cx="655766" cy="803346"/>
          </a:xfrm>
          <a:prstGeom prst="ellipse">
            <a:avLst/>
          </a:prstGeom>
          <a:solidFill>
            <a:srgbClr val="E71224">
              <a:alpha val="5000"/>
            </a:srgbClr>
          </a:solidFill>
          <a:ln w="5715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9" name="Immagine 8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4ADD0D8B-28DF-A259-0992-4516C1AA2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32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3E736-5A9A-A711-CA72-6EA80995C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DFB120-677A-12B7-9BF4-4D855951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CA3BB88-6FFF-D1E9-C5A4-AE380EE5E315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tangolo con angoli arrotondati 2">
            <a:extLst>
              <a:ext uri="{FF2B5EF4-FFF2-40B4-BE49-F238E27FC236}">
                <a16:creationId xmlns:a16="http://schemas.microsoft.com/office/drawing/2014/main" id="{33E5DB53-ACF5-CD98-26AD-340DE312542D}"/>
              </a:ext>
            </a:extLst>
          </p:cNvPr>
          <p:cNvSpPr/>
          <p:nvPr/>
        </p:nvSpPr>
        <p:spPr>
          <a:xfrm>
            <a:off x="591269" y="1609724"/>
            <a:ext cx="5831566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 </a:t>
            </a:r>
            <a:r>
              <a:rPr lang="it-IT" b="1" err="1">
                <a:latin typeface="Aptos Mono" panose="020B0009020202020204" pitchFamily="49" charset="0"/>
              </a:rPr>
              <a:t>results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DA651-834C-750B-63C4-EFF0754616E7}"/>
              </a:ext>
            </a:extLst>
          </p:cNvPr>
          <p:cNvSpPr txBox="1"/>
          <p:nvPr/>
        </p:nvSpPr>
        <p:spPr>
          <a:xfrm>
            <a:off x="67938" y="3311064"/>
            <a:ext cx="54533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>
                <a:effectLst/>
                <a:latin typeface="Consolas" panose="020B0609020204030204" pitchFamily="49" charset="0"/>
              </a:rPr>
              <a:t>[-1.0635     0        0      0.1809 ]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0     -1.8369   0.1809      0  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0     0.1809   -0.2453      0  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[ 0.1809     0        0     -1.0635 ]</a:t>
            </a:r>
            <a:endParaRPr lang="it-IT" sz="20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42D081-FCBD-9CE2-D324-72750EB308A1}"/>
              </a:ext>
            </a:extLst>
          </p:cNvPr>
          <p:cNvCxnSpPr>
            <a:cxnSpLocks/>
          </p:cNvCxnSpPr>
          <p:nvPr/>
        </p:nvCxnSpPr>
        <p:spPr>
          <a:xfrm>
            <a:off x="5389500" y="3880939"/>
            <a:ext cx="383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9BC1D8-091A-0370-02F6-B6F76A024FA8}"/>
              </a:ext>
            </a:extLst>
          </p:cNvPr>
          <p:cNvSpPr txBox="1"/>
          <p:nvPr/>
        </p:nvSpPr>
        <p:spPr>
          <a:xfrm>
            <a:off x="5772840" y="3680884"/>
            <a:ext cx="1299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|01&gt;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0C0145-D8C3-1BD9-BA6C-6ACCC36F79C6}"/>
                  </a:ext>
                </a:extLst>
              </p:cNvPr>
              <p:cNvSpPr txBox="1"/>
              <p:nvPr/>
            </p:nvSpPr>
            <p:spPr>
              <a:xfrm>
                <a:off x="264405" y="2677099"/>
                <a:ext cx="4880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■</m:t>
                    </m:r>
                  </m:oMath>
                </a14:m>
                <a:r>
                  <a:rPr lang="it-IT" sz="2000" b="1">
                    <a:latin typeface="Aptos Mono" panose="020B0009020202020204" pitchFamily="49" charset="0"/>
                  </a:rPr>
                  <a:t> Input state |01&gt;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0C0145-D8C3-1BD9-BA6C-6ACCC36F7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5" y="2677099"/>
                <a:ext cx="488046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1D34A12-3F9E-31BC-8522-6180EA9F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68" y="3972783"/>
            <a:ext cx="4120262" cy="2657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638CD-5EB9-E703-47D6-0950F4B1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460" y="1373014"/>
            <a:ext cx="4120262" cy="2595867"/>
          </a:xfrm>
          <a:prstGeom prst="rect">
            <a:avLst/>
          </a:prstGeom>
        </p:spPr>
      </p:pic>
      <p:sp>
        <p:nvSpPr>
          <p:cNvPr id="6" name="Овал 11">
            <a:extLst>
              <a:ext uri="{FF2B5EF4-FFF2-40B4-BE49-F238E27FC236}">
                <a16:creationId xmlns:a16="http://schemas.microsoft.com/office/drawing/2014/main" id="{4F9BC83E-BCAC-37DE-4883-5F6550BB089A}"/>
              </a:ext>
            </a:extLst>
          </p:cNvPr>
          <p:cNvSpPr/>
          <p:nvPr/>
        </p:nvSpPr>
        <p:spPr>
          <a:xfrm>
            <a:off x="7979177" y="2220313"/>
            <a:ext cx="655766" cy="803346"/>
          </a:xfrm>
          <a:prstGeom prst="ellipse">
            <a:avLst/>
          </a:prstGeom>
          <a:solidFill>
            <a:srgbClr val="E71224">
              <a:alpha val="5000"/>
            </a:srgbClr>
          </a:solidFill>
          <a:ln w="5715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9" name="Immagine 8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AC164B7D-DB79-9379-6776-BD4348D75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5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61E249-360A-B0D3-BF46-1D262E635BD7}"/>
              </a:ext>
            </a:extLst>
          </p:cNvPr>
          <p:cNvSpPr txBox="1"/>
          <p:nvPr/>
        </p:nvSpPr>
        <p:spPr>
          <a:xfrm>
            <a:off x="477541" y="1990617"/>
            <a:ext cx="109764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I.</a:t>
            </a:r>
            <a:r>
              <a:rPr lang="it-IT" sz="2400">
                <a:latin typeface="Aptos Mono" panose="020B0009020202020204" pitchFamily="49" charset="0"/>
              </a:rPr>
              <a:t> </a:t>
            </a:r>
            <a:r>
              <a:rPr lang="it-IT" sz="2400" err="1">
                <a:latin typeface="Aptos Mono" panose="020B0009020202020204" pitchFamily="49" charset="0"/>
              </a:rPr>
              <a:t>Provide</a:t>
            </a:r>
            <a:r>
              <a:rPr lang="it-IT" sz="2400">
                <a:latin typeface="Aptos Mono" panose="020B0009020202020204" pitchFamily="49" charset="0"/>
              </a:rPr>
              <a:t> an</a:t>
            </a:r>
            <a:r>
              <a:rPr lang="it-IT" sz="2400">
                <a:solidFill>
                  <a:schemeClr val="bg1"/>
                </a:solidFill>
                <a:latin typeface="Aptos Mono" panose="020B0009020202020204" pitchFamily="49" charset="0"/>
              </a:rPr>
              <a:t> </a:t>
            </a:r>
            <a:r>
              <a:rPr lang="it-IT" sz="2400" i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implementation</a:t>
            </a:r>
            <a:r>
              <a:rPr lang="it-IT" sz="2400">
                <a:solidFill>
                  <a:schemeClr val="bg1"/>
                </a:solidFill>
                <a:latin typeface="Aptos Mono" panose="020B0009020202020204" pitchFamily="49" charset="0"/>
              </a:rPr>
              <a:t> </a:t>
            </a:r>
            <a:r>
              <a:rPr lang="it-IT" sz="2400">
                <a:latin typeface="Aptos Mono" panose="020B0009020202020204" pitchFamily="49" charset="0"/>
              </a:rPr>
              <a:t>of the RODEO </a:t>
            </a:r>
            <a:r>
              <a:rPr lang="it-IT" sz="2400" err="1">
                <a:latin typeface="Aptos Mono" panose="020B0009020202020204" pitchFamily="49" charset="0"/>
              </a:rPr>
              <a:t>algorithm</a:t>
            </a:r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solidFill>
                <a:schemeClr val="bg1"/>
              </a:solidFill>
              <a:latin typeface="Aptos Mono" panose="020B0009020202020204" pitchFamily="49" charset="0"/>
            </a:endParaRPr>
          </a:p>
          <a:p>
            <a:endParaRPr lang="en-US" sz="2400">
              <a:latin typeface="Aptos Mono" panose="020B0009020202020204" pitchFamily="49" charset="0"/>
            </a:endParaRPr>
          </a:p>
          <a:p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II.</a:t>
            </a:r>
            <a:r>
              <a:rPr lang="en-US" sz="2400">
                <a:solidFill>
                  <a:schemeClr val="accent1">
                    <a:lumMod val="40000"/>
                    <a:lumOff val="60000"/>
                  </a:schemeClr>
                </a:solidFill>
                <a:latin typeface="Aptos Mono" panose="020B0009020202020204" pitchFamily="49" charset="0"/>
              </a:rPr>
              <a:t> </a:t>
            </a:r>
            <a:r>
              <a:rPr lang="it-IT" sz="2400">
                <a:latin typeface="Aptos Mono" panose="020B0009020202020204" pitchFamily="49" charset="0"/>
              </a:rPr>
              <a:t>Propose an </a:t>
            </a:r>
            <a:r>
              <a:rPr lang="it-IT" sz="2400" i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alternative</a:t>
            </a:r>
            <a:r>
              <a:rPr lang="it-IT" sz="2400">
                <a:solidFill>
                  <a:schemeClr val="bg1"/>
                </a:solidFill>
                <a:latin typeface="Aptos Mono" panose="020B0009020202020204" pitchFamily="49" charset="0"/>
              </a:rPr>
              <a:t> </a:t>
            </a:r>
            <a:r>
              <a:rPr lang="it-IT" sz="2400" i="1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algorithm</a:t>
            </a:r>
            <a:r>
              <a:rPr lang="it-IT" sz="2400" i="1">
                <a:solidFill>
                  <a:schemeClr val="accent1">
                    <a:lumMod val="40000"/>
                    <a:lumOff val="60000"/>
                  </a:schemeClr>
                </a:solidFill>
                <a:latin typeface="Aptos Mono" panose="020B0009020202020204" pitchFamily="49" charset="0"/>
              </a:rPr>
              <a:t> </a:t>
            </a:r>
            <a:r>
              <a:rPr lang="it-IT" sz="2400">
                <a:latin typeface="Aptos Mono" panose="020B0009020202020204" pitchFamily="49" charset="0"/>
              </a:rPr>
              <a:t>to </a:t>
            </a:r>
            <a:r>
              <a:rPr lang="it-IT" sz="2400" err="1">
                <a:latin typeface="Aptos Mono" panose="020B0009020202020204" pitchFamily="49" charset="0"/>
              </a:rPr>
              <a:t>retrieve</a:t>
            </a:r>
            <a:r>
              <a:rPr lang="it-IT" sz="2400">
                <a:latin typeface="Aptos Mono" panose="020B0009020202020204" pitchFamily="49" charset="0"/>
              </a:rPr>
              <a:t> the </a:t>
            </a:r>
            <a:r>
              <a:rPr lang="it-IT" sz="2400" err="1">
                <a:latin typeface="Aptos Mono" panose="020B0009020202020204" pitchFamily="49" charset="0"/>
              </a:rPr>
              <a:t>whole</a:t>
            </a:r>
            <a:r>
              <a:rPr lang="it-IT" sz="2400">
                <a:latin typeface="Aptos Mono" panose="020B0009020202020204" pitchFamily="49" charset="0"/>
              </a:rPr>
              <a:t> energy </a:t>
            </a:r>
            <a:r>
              <a:rPr lang="it-IT" sz="2400" err="1">
                <a:latin typeface="Aptos Mono" panose="020B0009020202020204" pitchFamily="49" charset="0"/>
              </a:rPr>
              <a:t>spectrum</a:t>
            </a:r>
            <a:r>
              <a:rPr lang="it-IT" sz="2400">
                <a:latin typeface="Aptos Mono" panose="020B0009020202020204" pitchFamily="49" charset="0"/>
              </a:rPr>
              <a:t> of a </a:t>
            </a:r>
            <a:r>
              <a:rPr lang="it-IT" sz="2400" err="1">
                <a:latin typeface="Aptos Mono" panose="020B0009020202020204" pitchFamily="49" charset="0"/>
              </a:rPr>
              <a:t>molecular</a:t>
            </a:r>
            <a:r>
              <a:rPr lang="it-IT" sz="2400">
                <a:latin typeface="Aptos Mono" panose="020B0009020202020204" pitchFamily="49" charset="0"/>
              </a:rPr>
              <a:t> system</a:t>
            </a:r>
          </a:p>
          <a:p>
            <a:endParaRPr lang="it-IT" sz="2400">
              <a:solidFill>
                <a:schemeClr val="bg1"/>
              </a:solidFill>
              <a:latin typeface="Aptos Mono" panose="020B0009020202020204" pitchFamily="49" charset="0"/>
            </a:endParaRPr>
          </a:p>
          <a:p>
            <a:endParaRPr lang="en-US" sz="2400">
              <a:latin typeface="Aptos Mono" panose="020B0009020202020204" pitchFamily="49" charset="0"/>
            </a:endParaRPr>
          </a:p>
          <a:p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III.</a:t>
            </a:r>
            <a:r>
              <a:rPr lang="en-US" sz="2400">
                <a:solidFill>
                  <a:schemeClr val="accent1">
                    <a:lumMod val="40000"/>
                    <a:lumOff val="60000"/>
                  </a:schemeClr>
                </a:solidFill>
                <a:latin typeface="Aptos Mono" panose="020B0009020202020204" pitchFamily="49" charset="0"/>
              </a:rPr>
              <a:t> </a:t>
            </a:r>
            <a:r>
              <a:rPr lang="it-IT" sz="2400">
                <a:latin typeface="Aptos Mono" panose="020B0009020202020204" pitchFamily="49" charset="0"/>
              </a:rPr>
              <a:t>Illustrate the</a:t>
            </a:r>
            <a:r>
              <a:rPr lang="it-IT" sz="2400">
                <a:solidFill>
                  <a:schemeClr val="bg1"/>
                </a:solidFill>
                <a:latin typeface="Aptos Mono" panose="020B0009020202020204" pitchFamily="49" charset="0"/>
              </a:rPr>
              <a:t> </a:t>
            </a:r>
            <a:r>
              <a:rPr lang="it-IT" sz="2400" i="1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differences</a:t>
            </a:r>
            <a:r>
              <a:rPr lang="it-IT" sz="2400">
                <a:solidFill>
                  <a:schemeClr val="bg1"/>
                </a:solidFill>
                <a:latin typeface="Aptos Mono" panose="020B0009020202020204" pitchFamily="49" charset="0"/>
              </a:rPr>
              <a:t> </a:t>
            </a:r>
            <a:r>
              <a:rPr lang="it-IT" sz="2400" err="1">
                <a:latin typeface="Aptos Mono" panose="020B0009020202020204" pitchFamily="49" charset="0"/>
              </a:rPr>
              <a:t>between</a:t>
            </a:r>
            <a:r>
              <a:rPr lang="it-IT" sz="2400">
                <a:latin typeface="Aptos Mono" panose="020B0009020202020204" pitchFamily="49" charset="0"/>
              </a:rPr>
              <a:t> the </a:t>
            </a:r>
            <a:r>
              <a:rPr lang="it-IT" sz="2400" err="1">
                <a:latin typeface="Aptos Mono" panose="020B0009020202020204" pitchFamily="49" charset="0"/>
              </a:rPr>
              <a:t>outcomes</a:t>
            </a:r>
            <a:r>
              <a:rPr lang="it-IT" sz="2400">
                <a:latin typeface="Aptos Mono" panose="020B0009020202020204" pitchFamily="49" charset="0"/>
              </a:rPr>
              <a:t> of the </a:t>
            </a:r>
            <a:r>
              <a:rPr lang="it-IT" sz="2400" err="1">
                <a:latin typeface="Aptos Mono" panose="020B0009020202020204" pitchFamily="49" charset="0"/>
              </a:rPr>
              <a:t>two</a:t>
            </a:r>
            <a:r>
              <a:rPr lang="it-IT" sz="2400">
                <a:latin typeface="Aptos Mono" panose="020B0009020202020204" pitchFamily="49" charset="0"/>
              </a:rPr>
              <a:t> </a:t>
            </a:r>
            <a:r>
              <a:rPr lang="it-IT" sz="2400" err="1">
                <a:latin typeface="Aptos Mono" panose="020B0009020202020204" pitchFamily="49" charset="0"/>
              </a:rPr>
              <a:t>algorithms</a:t>
            </a:r>
            <a:r>
              <a:rPr lang="it-IT" sz="2400">
                <a:latin typeface="Aptos Mono" panose="020B0009020202020204" pitchFamily="49" charset="0"/>
              </a:rPr>
              <a:t> test-</a:t>
            </a:r>
            <a:r>
              <a:rPr lang="it-IT" sz="2400" err="1">
                <a:latin typeface="Aptos Mono" panose="020B0009020202020204" pitchFamily="49" charset="0"/>
              </a:rPr>
              <a:t>benched</a:t>
            </a:r>
            <a:r>
              <a:rPr lang="it-IT" sz="2400">
                <a:latin typeface="Aptos Mono" panose="020B0009020202020204" pitchFamily="49" charset="0"/>
              </a:rPr>
              <a:t> over the </a:t>
            </a:r>
            <a:r>
              <a:rPr lang="it-IT" sz="2400" err="1">
                <a:latin typeface="Aptos Mono" panose="020B0009020202020204" pitchFamily="49" charset="0"/>
              </a:rPr>
              <a:t>same</a:t>
            </a:r>
            <a:r>
              <a:rPr lang="it-IT" sz="2400">
                <a:latin typeface="Aptos Mono" panose="020B0009020202020204" pitchFamily="49" charset="0"/>
              </a:rPr>
              <a:t> </a:t>
            </a:r>
            <a:r>
              <a:rPr lang="it-IT" sz="2400" err="1">
                <a:latin typeface="Aptos Mono" panose="020B0009020202020204" pitchFamily="49" charset="0"/>
              </a:rPr>
              <a:t>hamiltonians</a:t>
            </a:r>
            <a:endParaRPr lang="it-IT" sz="2400">
              <a:latin typeface="Aptos Mono" panose="020B0009020202020204" pitchFamily="49" charset="0"/>
            </a:endParaRPr>
          </a:p>
          <a:p>
            <a:endParaRPr lang="en-US" sz="2400">
              <a:latin typeface="Aptos Mono" panose="020B0009020202020204" pitchFamily="49" charset="0"/>
            </a:endParaRPr>
          </a:p>
          <a:p>
            <a:endParaRPr lang="en-US" sz="2400">
              <a:latin typeface="Aptos Mono" panose="020B0009020202020204" pitchFamily="49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53D86D4-DF74-1723-17F0-CF8B3DFD4FC1}"/>
              </a:ext>
            </a:extLst>
          </p:cNvPr>
          <p:cNvSpPr txBox="1">
            <a:spLocks/>
          </p:cNvSpPr>
          <p:nvPr/>
        </p:nvSpPr>
        <p:spPr>
          <a:xfrm>
            <a:off x="79577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60000"/>
                    <a:lumOff val="4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it-IT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Our</a:t>
            </a:r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 work</a:t>
            </a:r>
            <a:endParaRPr lang="en-US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E2BC02B-8A79-75D7-75BE-ECB77FF40373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magine 1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B97A127D-0C27-A417-88B4-EF38D87EC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14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22E54-A9CB-3CD0-8F80-D68ED33F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D57C1B-8966-BA27-3A93-8FBF35A4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EFC0126-7EF2-7238-550E-5D68D024C4D6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tangolo con angoli arrotondati 2">
            <a:extLst>
              <a:ext uri="{FF2B5EF4-FFF2-40B4-BE49-F238E27FC236}">
                <a16:creationId xmlns:a16="http://schemas.microsoft.com/office/drawing/2014/main" id="{77B3035A-DE21-9F37-80EC-3CF31569C57F}"/>
              </a:ext>
            </a:extLst>
          </p:cNvPr>
          <p:cNvSpPr/>
          <p:nvPr/>
        </p:nvSpPr>
        <p:spPr>
          <a:xfrm>
            <a:off x="591269" y="1609724"/>
            <a:ext cx="5831566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 </a:t>
            </a:r>
            <a:r>
              <a:rPr lang="it-IT" b="1" err="1">
                <a:latin typeface="Aptos Mono" panose="020B0009020202020204" pitchFamily="49" charset="0"/>
              </a:rPr>
              <a:t>results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31A34-6074-1F89-0DDC-B21F64ED6E25}"/>
              </a:ext>
            </a:extLst>
          </p:cNvPr>
          <p:cNvSpPr txBox="1"/>
          <p:nvPr/>
        </p:nvSpPr>
        <p:spPr>
          <a:xfrm>
            <a:off x="67938" y="3311064"/>
            <a:ext cx="54533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>
                <a:effectLst/>
                <a:latin typeface="Consolas" panose="020B0609020204030204" pitchFamily="49" charset="0"/>
              </a:rPr>
              <a:t>[-1.0635     0        0      0.1809 ]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0     -1.8369   0.1809      0  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  0     0.1809   -0.2453      0   ] </a:t>
            </a:r>
          </a:p>
          <a:p>
            <a:r>
              <a:rPr lang="it-IT" sz="2000" b="0" i="0">
                <a:effectLst/>
                <a:latin typeface="Consolas" panose="020B0609020204030204" pitchFamily="49" charset="0"/>
              </a:rPr>
              <a:t>[ 0.1809     0        0     -1.0635 ]</a:t>
            </a:r>
            <a:endParaRPr lang="it-IT" sz="20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6169C3-4F79-75D9-31FB-A02F3FFFA1E0}"/>
              </a:ext>
            </a:extLst>
          </p:cNvPr>
          <p:cNvCxnSpPr>
            <a:cxnSpLocks/>
          </p:cNvCxnSpPr>
          <p:nvPr/>
        </p:nvCxnSpPr>
        <p:spPr>
          <a:xfrm>
            <a:off x="5371707" y="4153358"/>
            <a:ext cx="383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410425-C4AB-D7B7-FA53-1F61E71F6214}"/>
              </a:ext>
            </a:extLst>
          </p:cNvPr>
          <p:cNvSpPr txBox="1"/>
          <p:nvPr/>
        </p:nvSpPr>
        <p:spPr>
          <a:xfrm>
            <a:off x="5755047" y="3953303"/>
            <a:ext cx="1299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|10&gt;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BC5CD7-8685-DEC1-8FAE-9B8A71F61996}"/>
                  </a:ext>
                </a:extLst>
              </p:cNvPr>
              <p:cNvSpPr txBox="1"/>
              <p:nvPr/>
            </p:nvSpPr>
            <p:spPr>
              <a:xfrm>
                <a:off x="264405" y="2677099"/>
                <a:ext cx="4880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■</m:t>
                    </m:r>
                  </m:oMath>
                </a14:m>
                <a:r>
                  <a:rPr lang="it-IT" sz="2000" b="1"/>
                  <a:t> Input state |10&gt;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BC5CD7-8685-DEC1-8FAE-9B8A71F61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5" y="2677099"/>
                <a:ext cx="488046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CAA3CA2-3085-D08D-8201-E8FCC7B7D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68" y="3972783"/>
            <a:ext cx="4120262" cy="2657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B0BC0-1433-EFC7-69AE-1D493D2C1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460" y="1373014"/>
            <a:ext cx="4120262" cy="2595867"/>
          </a:xfrm>
          <a:prstGeom prst="rect">
            <a:avLst/>
          </a:prstGeom>
        </p:spPr>
      </p:pic>
      <p:sp>
        <p:nvSpPr>
          <p:cNvPr id="6" name="Овал 11">
            <a:extLst>
              <a:ext uri="{FF2B5EF4-FFF2-40B4-BE49-F238E27FC236}">
                <a16:creationId xmlns:a16="http://schemas.microsoft.com/office/drawing/2014/main" id="{B4329D24-0170-957F-4B37-F519E2042B7F}"/>
              </a:ext>
            </a:extLst>
          </p:cNvPr>
          <p:cNvSpPr/>
          <p:nvPr/>
        </p:nvSpPr>
        <p:spPr>
          <a:xfrm>
            <a:off x="10720260" y="2218195"/>
            <a:ext cx="655766" cy="803346"/>
          </a:xfrm>
          <a:prstGeom prst="ellipse">
            <a:avLst/>
          </a:prstGeom>
          <a:solidFill>
            <a:srgbClr val="E71224">
              <a:alpha val="5000"/>
            </a:srgbClr>
          </a:solidFill>
          <a:ln w="5715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9" name="Immagine 8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C7E81C2-14DC-FBB7-ACB5-7E0791AC4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38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15C79-A563-2BB0-B3F6-01BB918C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3D1C94-DD5E-4FFC-2336-AB60E533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A60B424-0454-6114-0333-95C39847EEFF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1D1688-1355-6BC4-A7DC-348A87FA5315}"/>
              </a:ext>
            </a:extLst>
          </p:cNvPr>
          <p:cNvSpPr txBox="1"/>
          <p:nvPr/>
        </p:nvSpPr>
        <p:spPr>
          <a:xfrm>
            <a:off x="514150" y="3942067"/>
            <a:ext cx="492653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Calculation and plot of the </a:t>
            </a:r>
            <a:r>
              <a:rPr lang="en-US" err="1">
                <a:latin typeface="Aptos Mono"/>
              </a:rPr>
              <a:t>Gergshgoring</a:t>
            </a:r>
            <a:r>
              <a:rPr lang="en-US">
                <a:latin typeface="Aptos Mono"/>
              </a:rPr>
              <a:t> disks.</a:t>
            </a:r>
            <a:endParaRPr lang="it-IT">
              <a:latin typeface="Aptos Mono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>
              <a:latin typeface="Aptos Mono"/>
            </a:endParaRPr>
          </a:p>
        </p:txBody>
      </p:sp>
      <p:sp>
        <p:nvSpPr>
          <p:cNvPr id="7" name="Rettangolo con angoli arrotondati 2">
            <a:extLst>
              <a:ext uri="{FF2B5EF4-FFF2-40B4-BE49-F238E27FC236}">
                <a16:creationId xmlns:a16="http://schemas.microsoft.com/office/drawing/2014/main" id="{1AF73163-9C1C-0F2B-E67D-87DD391DB61D}"/>
              </a:ext>
            </a:extLst>
          </p:cNvPr>
          <p:cNvSpPr/>
          <p:nvPr/>
        </p:nvSpPr>
        <p:spPr>
          <a:xfrm>
            <a:off x="591269" y="1609724"/>
            <a:ext cx="5941734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H20 Scenario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ED052-7814-085A-BA60-2D6421D2E797}"/>
              </a:ext>
            </a:extLst>
          </p:cNvPr>
          <p:cNvSpPr txBox="1"/>
          <p:nvPr/>
        </p:nvSpPr>
        <p:spPr>
          <a:xfrm>
            <a:off x="514150" y="2935287"/>
            <a:ext cx="49265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>
                <a:latin typeface="Aptos Mono"/>
              </a:rPr>
              <a:t>Task: </a:t>
            </a:r>
            <a:r>
              <a:rPr lang="it-IT" b="1" err="1">
                <a:latin typeface="Aptos Mono"/>
              </a:rPr>
              <a:t>Find</a:t>
            </a:r>
            <a:r>
              <a:rPr lang="it-IT" b="1">
                <a:latin typeface="Aptos Mono"/>
              </a:rPr>
              <a:t> the 5 </a:t>
            </a:r>
            <a:r>
              <a:rPr lang="it-IT" b="1" err="1">
                <a:latin typeface="Aptos Mono"/>
              </a:rPr>
              <a:t>lowest</a:t>
            </a:r>
            <a:r>
              <a:rPr lang="it-IT" b="1">
                <a:latin typeface="Aptos Mono"/>
              </a:rPr>
              <a:t> </a:t>
            </a:r>
            <a:r>
              <a:rPr lang="it-IT" b="1" err="1">
                <a:latin typeface="Aptos Mono"/>
              </a:rPr>
              <a:t>eigenvalues</a:t>
            </a:r>
            <a:r>
              <a:rPr lang="it-IT" b="1">
                <a:latin typeface="Aptos Mono"/>
              </a:rPr>
              <a:t> of the H20 </a:t>
            </a:r>
            <a:r>
              <a:rPr lang="it-IT" b="1" err="1">
                <a:latin typeface="Aptos Mono"/>
              </a:rPr>
              <a:t>molecule</a:t>
            </a:r>
            <a:endParaRPr lang="en-US">
              <a:latin typeface="Aptos Mon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FC9D5-7AC6-8105-3F5C-50570C737D56}"/>
              </a:ext>
            </a:extLst>
          </p:cNvPr>
          <p:cNvSpPr txBox="1"/>
          <p:nvPr/>
        </p:nvSpPr>
        <p:spPr>
          <a:xfrm>
            <a:off x="514150" y="4948847"/>
            <a:ext cx="492653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Recognition of corresponding computational basis state to give as input for Rodeo Algorithm.</a:t>
            </a:r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D15510-4F13-C157-8D3F-B977A87B532D}"/>
              </a:ext>
            </a:extLst>
          </p:cNvPr>
          <p:cNvSpPr txBox="1"/>
          <p:nvPr/>
        </p:nvSpPr>
        <p:spPr>
          <a:xfrm>
            <a:off x="6918835" y="2302828"/>
            <a:ext cx="415279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Aptos Mono"/>
              </a:rPr>
              <a:t>Pathologic situation</a:t>
            </a:r>
          </a:p>
        </p:txBody>
      </p:sp>
      <p:pic>
        <p:nvPicPr>
          <p:cNvPr id="3" name="Immagine 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F8E626E0-E002-0059-1315-4089021BA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pic>
        <p:nvPicPr>
          <p:cNvPr id="6" name="Immagine 5" descr="Immagine che contiene testo, schermata, diagramm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03E57B5-B10A-0E4D-E2A3-38F508D4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861" y="2819149"/>
            <a:ext cx="4949490" cy="35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3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14EAB-81C5-72E7-5073-38462B62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E1F207-D18F-A62C-5614-BB05CB666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55" y="2444786"/>
            <a:ext cx="4700653" cy="287684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A461672-EE47-21DC-03E7-34F37EB4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E2C9529-095A-E9C1-2891-97866CC8E39E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tangolo con angoli arrotondati 2">
            <a:extLst>
              <a:ext uri="{FF2B5EF4-FFF2-40B4-BE49-F238E27FC236}">
                <a16:creationId xmlns:a16="http://schemas.microsoft.com/office/drawing/2014/main" id="{B7F7E8BB-921B-A3D8-7B23-8AA6CDAE333F}"/>
              </a:ext>
            </a:extLst>
          </p:cNvPr>
          <p:cNvSpPr/>
          <p:nvPr/>
        </p:nvSpPr>
        <p:spPr>
          <a:xfrm>
            <a:off x="591269" y="1609724"/>
            <a:ext cx="5952750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H20 Scenario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19D30-76CE-3883-996F-07491A8B2CA0}"/>
              </a:ext>
            </a:extLst>
          </p:cNvPr>
          <p:cNvSpPr txBox="1"/>
          <p:nvPr/>
        </p:nvSpPr>
        <p:spPr>
          <a:xfrm>
            <a:off x="514150" y="2294141"/>
            <a:ext cx="453157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b="1" err="1">
                <a:latin typeface="Aptos Mono"/>
              </a:rPr>
              <a:t>Main</a:t>
            </a:r>
            <a:r>
              <a:rPr lang="it-IT" b="1">
                <a:latin typeface="Aptos Mono"/>
              </a:rPr>
              <a:t> </a:t>
            </a:r>
            <a:r>
              <a:rPr lang="it-IT" b="1" err="1">
                <a:latin typeface="Aptos Mono"/>
              </a:rPr>
              <a:t>problem</a:t>
            </a:r>
            <a:r>
              <a:rPr lang="it-IT" b="1">
                <a:latin typeface="Aptos Mono"/>
              </a:rPr>
              <a:t>: </a:t>
            </a:r>
            <a:endParaRPr lang="en-US">
              <a:latin typeface="Aptos Mon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062DED-0F47-B64F-5D37-6640B1CFB4E3}"/>
              </a:ext>
            </a:extLst>
          </p:cNvPr>
          <p:cNvSpPr txBox="1"/>
          <p:nvPr/>
        </p:nvSpPr>
        <p:spPr>
          <a:xfrm>
            <a:off x="502090" y="3402137"/>
            <a:ext cx="61510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The lowest eigenvalues do not necessarily align with the first disks in the E axis.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C515FF-1A64-7468-EF74-AB1939DCFCD0}"/>
              </a:ext>
            </a:extLst>
          </p:cNvPr>
          <p:cNvSpPr txBox="1"/>
          <p:nvPr/>
        </p:nvSpPr>
        <p:spPr>
          <a:xfrm>
            <a:off x="514149" y="2747271"/>
            <a:ext cx="6151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Overlapping Gershgorin disks can lead to unknown eigenvalue order.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89FC46-2D01-E09E-6DD9-654F47086120}"/>
              </a:ext>
            </a:extLst>
          </p:cNvPr>
          <p:cNvSpPr txBox="1"/>
          <p:nvPr/>
        </p:nvSpPr>
        <p:spPr>
          <a:xfrm>
            <a:off x="514148" y="4171158"/>
            <a:ext cx="947814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b="1">
                <a:latin typeface="Aptos Mono"/>
              </a:rPr>
              <a:t>Strategy</a:t>
            </a:r>
            <a:endParaRPr lang="en-US">
              <a:latin typeface="Aptos Mon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E1A7B-C672-D205-A2CB-63411B5A1448}"/>
              </a:ext>
            </a:extLst>
          </p:cNvPr>
          <p:cNvSpPr txBox="1"/>
          <p:nvPr/>
        </p:nvSpPr>
        <p:spPr>
          <a:xfrm>
            <a:off x="494095" y="4681418"/>
            <a:ext cx="64485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Sort all </a:t>
            </a:r>
            <a:r>
              <a:rPr lang="en-US" err="1">
                <a:latin typeface="Aptos Mono"/>
              </a:rPr>
              <a:t>Gershgoring</a:t>
            </a:r>
            <a:r>
              <a:rPr lang="en-US">
                <a:latin typeface="Aptos Mono"/>
              </a:rPr>
              <a:t> disks by their lower bound.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97088-DE72-929A-3871-9A7934902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400" y="2444400"/>
            <a:ext cx="4700653" cy="28768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522111-88DC-46C9-1DDE-8400F9AF9AAA}"/>
              </a:ext>
            </a:extLst>
          </p:cNvPr>
          <p:cNvSpPr txBox="1"/>
          <p:nvPr/>
        </p:nvSpPr>
        <p:spPr>
          <a:xfrm>
            <a:off x="6919733" y="5936063"/>
            <a:ext cx="61510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Stop when five disks are collected.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CEE61-D417-1BA4-10AF-BC546C561FFF}"/>
              </a:ext>
            </a:extLst>
          </p:cNvPr>
          <p:cNvSpPr txBox="1"/>
          <p:nvPr/>
        </p:nvSpPr>
        <p:spPr>
          <a:xfrm>
            <a:off x="492116" y="5986194"/>
            <a:ext cx="6151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Move to the next non overlapping disk “B” and repeat the collection process.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AE09C6-15EB-4693-8037-C8733381A71C}"/>
              </a:ext>
            </a:extLst>
          </p:cNvPr>
          <p:cNvSpPr txBox="1"/>
          <p:nvPr/>
        </p:nvSpPr>
        <p:spPr>
          <a:xfrm>
            <a:off x="494096" y="5325482"/>
            <a:ext cx="6151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Start with the first disk “A” and collect all overlapping disk.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4D059C3-4807-5B8D-ECB8-F82CE11DC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400" y="2444400"/>
            <a:ext cx="4700653" cy="28768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545901-273B-71D7-4B37-2B220457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400" y="2444400"/>
            <a:ext cx="4712711" cy="2884223"/>
          </a:xfrm>
          <a:prstGeom prst="rect">
            <a:avLst/>
          </a:prstGeom>
        </p:spPr>
      </p:pic>
      <p:pic>
        <p:nvPicPr>
          <p:cNvPr id="3" name="Immagine 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9643AC24-B0CC-216B-C927-41684FEDB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  <p:bldP spid="23" grpId="0" build="p"/>
      <p:bldP spid="16" grpId="0"/>
      <p:bldP spid="17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96373-8122-B5FA-A032-A2CBDB955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FADE4-950B-CB82-A4C4-C4CFEE0C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9EA7723-6A7B-260A-2ED6-1DB40D78ED14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DA0A5E1-5DD3-3D32-89FE-933851B82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417" y="1487276"/>
            <a:ext cx="4192739" cy="2609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344E1-008E-8588-46FC-AE3E8BDC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17" y="4096410"/>
            <a:ext cx="4192739" cy="2666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8CBE83-873D-1D90-8339-C9A2ABC4B43A}"/>
              </a:ext>
            </a:extLst>
          </p:cNvPr>
          <p:cNvSpPr txBox="1"/>
          <p:nvPr/>
        </p:nvSpPr>
        <p:spPr>
          <a:xfrm>
            <a:off x="3524562" y="5113662"/>
            <a:ext cx="432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ptos Mono" panose="020B0009020202020204" pitchFamily="49" charset="0"/>
              </a:rPr>
              <a:t>State corresponding to row 36:</a:t>
            </a:r>
            <a:br>
              <a:rPr lang="en-US">
                <a:latin typeface="Aptos Mono" panose="020B0009020202020204" pitchFamily="49" charset="0"/>
              </a:rPr>
            </a:br>
            <a:r>
              <a:rPr lang="en-US">
                <a:latin typeface="Aptos Mono" panose="020B0009020202020204" pitchFamily="49" charset="0"/>
              </a:rPr>
              <a:t>|100100&gt;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C75C-45D7-77A9-C673-F196435A011F}"/>
              </a:ext>
            </a:extLst>
          </p:cNvPr>
          <p:cNvSpPr txBox="1"/>
          <p:nvPr/>
        </p:nvSpPr>
        <p:spPr>
          <a:xfrm>
            <a:off x="514149" y="2332080"/>
            <a:ext cx="598309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N = 4, RMS = 7: the eigenvalue peak is distinguishable from minor ones.</a:t>
            </a:r>
          </a:p>
          <a:p>
            <a:endParaRPr lang="en-US">
              <a:latin typeface="Aptos Mo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7455F7-6EBB-BFF3-FD41-3332F969B251}"/>
                  </a:ext>
                </a:extLst>
              </p:cNvPr>
              <p:cNvSpPr txBox="1"/>
              <p:nvPr/>
            </p:nvSpPr>
            <p:spPr>
              <a:xfrm>
                <a:off x="514150" y="3133549"/>
                <a:ext cx="59830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>
                    <a:latin typeface="Aptos Mono" panose="020B0009020202020204" pitchFamily="49" charset="0"/>
                  </a:rPr>
                  <a:t>Other small peaks appear just due to the periodicity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>
                    <a:latin typeface="Aptos Mono" panose="020B0009020202020204" pitchFamily="49" charset="0"/>
                  </a:rPr>
                  <a:t>.</a:t>
                </a:r>
              </a:p>
              <a:p>
                <a:endParaRPr lang="en-US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7455F7-6EBB-BFF3-FD41-3332F969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50" y="3133549"/>
                <a:ext cx="5983094" cy="923330"/>
              </a:xfrm>
              <a:prstGeom prst="rect">
                <a:avLst/>
              </a:prstGeom>
              <a:blipFill>
                <a:blip r:embed="rId4"/>
                <a:stretch>
                  <a:fillRect l="-611" t="-3311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con angoli arrotondati 2">
            <a:extLst>
              <a:ext uri="{FF2B5EF4-FFF2-40B4-BE49-F238E27FC236}">
                <a16:creationId xmlns:a16="http://schemas.microsoft.com/office/drawing/2014/main" id="{A2222138-E6C5-5742-035C-48A372D26D52}"/>
              </a:ext>
            </a:extLst>
          </p:cNvPr>
          <p:cNvSpPr/>
          <p:nvPr/>
        </p:nvSpPr>
        <p:spPr>
          <a:xfrm>
            <a:off x="591269" y="1609724"/>
            <a:ext cx="5765461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H20 </a:t>
            </a:r>
            <a:r>
              <a:rPr lang="it-IT" b="1" err="1">
                <a:latin typeface="Aptos Mono" panose="020B0009020202020204" pitchFamily="49" charset="0"/>
              </a:rPr>
              <a:t>Results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3" name="Овал 11">
            <a:extLst>
              <a:ext uri="{FF2B5EF4-FFF2-40B4-BE49-F238E27FC236}">
                <a16:creationId xmlns:a16="http://schemas.microsoft.com/office/drawing/2014/main" id="{FAEB16F4-8D3E-23CD-0150-61B7D0919B7B}"/>
              </a:ext>
            </a:extLst>
          </p:cNvPr>
          <p:cNvSpPr/>
          <p:nvPr/>
        </p:nvSpPr>
        <p:spPr>
          <a:xfrm>
            <a:off x="8458200" y="2391832"/>
            <a:ext cx="1130300" cy="698501"/>
          </a:xfrm>
          <a:prstGeom prst="ellipse">
            <a:avLst/>
          </a:prstGeom>
          <a:solidFill>
            <a:srgbClr val="E71224">
              <a:alpha val="5000"/>
            </a:srgbClr>
          </a:solidFill>
          <a:ln w="28575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7" name="Immagine 6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DF046891-0544-2ABE-EAF8-B4C3AE7CC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7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586B6-7CE1-559F-25C9-B59E3A652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B6A118-D363-51A4-1A7C-28F4AE35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36AF2DD-A931-EED9-4FA4-AE3192AB7D21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tangolo con angoli arrotondati 2">
            <a:extLst>
              <a:ext uri="{FF2B5EF4-FFF2-40B4-BE49-F238E27FC236}">
                <a16:creationId xmlns:a16="http://schemas.microsoft.com/office/drawing/2014/main" id="{2528DD47-2305-9D93-84AD-8350E1218878}"/>
              </a:ext>
            </a:extLst>
          </p:cNvPr>
          <p:cNvSpPr/>
          <p:nvPr/>
        </p:nvSpPr>
        <p:spPr>
          <a:xfrm>
            <a:off x="591269" y="1609724"/>
            <a:ext cx="5765461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H20 </a:t>
            </a:r>
            <a:r>
              <a:rPr lang="it-IT" b="1" err="1">
                <a:latin typeface="Aptos Mono" panose="020B0009020202020204" pitchFamily="49" charset="0"/>
              </a:rPr>
              <a:t>Results</a:t>
            </a:r>
            <a:endParaRPr lang="en-US" b="1">
              <a:latin typeface="Aptos Mono" panose="020B0009020202020204" pitchFamily="49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B22E82C-2E83-DBFB-411D-6787CC20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417" y="1487276"/>
            <a:ext cx="4192739" cy="2609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0E2F8-A9C5-9246-8658-EB691CFD1B9D}"/>
              </a:ext>
            </a:extLst>
          </p:cNvPr>
          <p:cNvSpPr txBox="1"/>
          <p:nvPr/>
        </p:nvSpPr>
        <p:spPr>
          <a:xfrm>
            <a:off x="3524562" y="5113662"/>
            <a:ext cx="432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ptos Mono" panose="020B0009020202020204" pitchFamily="49" charset="0"/>
              </a:rPr>
              <a:t>State corresponding to row 37:</a:t>
            </a:r>
            <a:br>
              <a:rPr lang="en-US">
                <a:latin typeface="Aptos Mono" panose="020B0009020202020204" pitchFamily="49" charset="0"/>
              </a:rPr>
            </a:br>
            <a:r>
              <a:rPr lang="en-US">
                <a:latin typeface="Aptos Mono" panose="020B0009020202020204" pitchFamily="49" charset="0"/>
              </a:rPr>
              <a:t>|100101&gt;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66E16-58D8-80B2-3A6E-1BAEF13E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17" y="4072511"/>
            <a:ext cx="4192739" cy="2704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07566-D777-D972-E2E9-B943EECED69D}"/>
              </a:ext>
            </a:extLst>
          </p:cNvPr>
          <p:cNvSpPr txBox="1"/>
          <p:nvPr/>
        </p:nvSpPr>
        <p:spPr>
          <a:xfrm>
            <a:off x="514149" y="2332080"/>
            <a:ext cx="598309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N = 4, RMS = 7: the eigenvalue peak is distinguishable from minor ones.</a:t>
            </a:r>
          </a:p>
          <a:p>
            <a:endParaRPr lang="en-US">
              <a:latin typeface="Aptos Mo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00318A-9F56-BFFB-3EE9-A2B1FC537310}"/>
                  </a:ext>
                </a:extLst>
              </p:cNvPr>
              <p:cNvSpPr txBox="1"/>
              <p:nvPr/>
            </p:nvSpPr>
            <p:spPr>
              <a:xfrm>
                <a:off x="514150" y="3133549"/>
                <a:ext cx="59830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>
                    <a:latin typeface="Aptos Mono" panose="020B0009020202020204" pitchFamily="49" charset="0"/>
                  </a:rPr>
                  <a:t>Other small peaks appear just due to the periodicity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>
                    <a:latin typeface="Aptos Mono" panose="020B0009020202020204" pitchFamily="49" charset="0"/>
                  </a:rPr>
                  <a:t>.</a:t>
                </a:r>
              </a:p>
              <a:p>
                <a:endParaRPr lang="en-US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00318A-9F56-BFFB-3EE9-A2B1FC537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50" y="3133549"/>
                <a:ext cx="5983094" cy="923330"/>
              </a:xfrm>
              <a:prstGeom prst="rect">
                <a:avLst/>
              </a:prstGeom>
              <a:blipFill>
                <a:blip r:embed="rId4"/>
                <a:stretch>
                  <a:fillRect l="-611" t="-3311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11">
            <a:extLst>
              <a:ext uri="{FF2B5EF4-FFF2-40B4-BE49-F238E27FC236}">
                <a16:creationId xmlns:a16="http://schemas.microsoft.com/office/drawing/2014/main" id="{8ECCE923-C171-FFE8-9A76-0179510B860C}"/>
              </a:ext>
            </a:extLst>
          </p:cNvPr>
          <p:cNvSpPr/>
          <p:nvPr/>
        </p:nvSpPr>
        <p:spPr>
          <a:xfrm>
            <a:off x="8660486" y="2391832"/>
            <a:ext cx="1130300" cy="698501"/>
          </a:xfrm>
          <a:prstGeom prst="ellipse">
            <a:avLst/>
          </a:prstGeom>
          <a:solidFill>
            <a:srgbClr val="E71224">
              <a:alpha val="5000"/>
            </a:srgbClr>
          </a:solidFill>
          <a:ln w="28575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3" name="Immagine 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13CF05E5-0754-D2F7-F785-7757F2046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00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160DB-E869-1662-898D-0E6E94017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232D8-6B22-4210-618A-44498013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0EB6B5FC-E3B7-9D15-A2F2-221BF25BC5B3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010A0FAA-9178-9FAA-A32E-B1E6CC75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417" y="1487276"/>
            <a:ext cx="4192739" cy="2609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0D0A4-80C5-6FD2-B317-6FDF448E44B6}"/>
              </a:ext>
            </a:extLst>
          </p:cNvPr>
          <p:cNvSpPr txBox="1"/>
          <p:nvPr/>
        </p:nvSpPr>
        <p:spPr>
          <a:xfrm>
            <a:off x="3524562" y="5113662"/>
            <a:ext cx="432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ptos Mono" panose="020B0009020202020204" pitchFamily="49" charset="0"/>
              </a:rPr>
              <a:t>State corresponding to row 27:</a:t>
            </a:r>
            <a:br>
              <a:rPr lang="en-US">
                <a:latin typeface="Aptos Mono" panose="020B0009020202020204" pitchFamily="49" charset="0"/>
              </a:rPr>
            </a:br>
            <a:r>
              <a:rPr lang="en-US">
                <a:latin typeface="Aptos Mono" panose="020B0009020202020204" pitchFamily="49" charset="0"/>
              </a:rPr>
              <a:t>|011011&gt;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13881-BB25-571F-C35F-27071BB9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90" y="4096410"/>
            <a:ext cx="4199366" cy="2708789"/>
          </a:xfrm>
          <a:prstGeom prst="rect">
            <a:avLst/>
          </a:prstGeom>
        </p:spPr>
      </p:pic>
      <p:sp>
        <p:nvSpPr>
          <p:cNvPr id="9" name="Rettangolo con angoli arrotondati 2">
            <a:extLst>
              <a:ext uri="{FF2B5EF4-FFF2-40B4-BE49-F238E27FC236}">
                <a16:creationId xmlns:a16="http://schemas.microsoft.com/office/drawing/2014/main" id="{7C0FE360-43A1-B3BF-CCB1-A25037609E76}"/>
              </a:ext>
            </a:extLst>
          </p:cNvPr>
          <p:cNvSpPr/>
          <p:nvPr/>
        </p:nvSpPr>
        <p:spPr>
          <a:xfrm>
            <a:off x="591269" y="1609724"/>
            <a:ext cx="5765461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H20 </a:t>
            </a:r>
            <a:r>
              <a:rPr lang="it-IT" b="1" err="1">
                <a:latin typeface="Aptos Mono" panose="020B0009020202020204" pitchFamily="49" charset="0"/>
              </a:rPr>
              <a:t>Results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ECF20-49A2-8AAC-085B-6172B10BE0C6}"/>
              </a:ext>
            </a:extLst>
          </p:cNvPr>
          <p:cNvSpPr txBox="1"/>
          <p:nvPr/>
        </p:nvSpPr>
        <p:spPr>
          <a:xfrm>
            <a:off x="514149" y="2332080"/>
            <a:ext cx="598309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N = 4, RMS = 7: the eigenvalue peak is distinguishable from minor ones.</a:t>
            </a:r>
          </a:p>
          <a:p>
            <a:endParaRPr lang="en-US">
              <a:latin typeface="Aptos Mo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B614E4-C535-AF50-2095-0AF2006CDB57}"/>
                  </a:ext>
                </a:extLst>
              </p:cNvPr>
              <p:cNvSpPr txBox="1"/>
              <p:nvPr/>
            </p:nvSpPr>
            <p:spPr>
              <a:xfrm>
                <a:off x="514150" y="3133549"/>
                <a:ext cx="59830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>
                    <a:latin typeface="Aptos Mono" panose="020B0009020202020204" pitchFamily="49" charset="0"/>
                  </a:rPr>
                  <a:t>Other small peaks appear just due to the periodicity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>
                    <a:latin typeface="Aptos Mono" panose="020B0009020202020204" pitchFamily="49" charset="0"/>
                  </a:rPr>
                  <a:t>.</a:t>
                </a:r>
              </a:p>
              <a:p>
                <a:endParaRPr lang="en-US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B614E4-C535-AF50-2095-0AF2006CD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50" y="3133549"/>
                <a:ext cx="5983094" cy="923330"/>
              </a:xfrm>
              <a:prstGeom prst="rect">
                <a:avLst/>
              </a:prstGeom>
              <a:blipFill>
                <a:blip r:embed="rId4"/>
                <a:stretch>
                  <a:fillRect l="-611" t="-3311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11">
            <a:extLst>
              <a:ext uri="{FF2B5EF4-FFF2-40B4-BE49-F238E27FC236}">
                <a16:creationId xmlns:a16="http://schemas.microsoft.com/office/drawing/2014/main" id="{DCB1DA6A-38F6-CBEB-50AC-80F99E383ACB}"/>
              </a:ext>
            </a:extLst>
          </p:cNvPr>
          <p:cNvSpPr/>
          <p:nvPr/>
        </p:nvSpPr>
        <p:spPr>
          <a:xfrm>
            <a:off x="8982075" y="2382307"/>
            <a:ext cx="1130300" cy="698501"/>
          </a:xfrm>
          <a:prstGeom prst="ellipse">
            <a:avLst/>
          </a:prstGeom>
          <a:solidFill>
            <a:srgbClr val="E71224">
              <a:alpha val="5000"/>
            </a:srgbClr>
          </a:solidFill>
          <a:ln w="28575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10" name="Immagine 9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42196588-B1CF-6608-D965-8384A7C15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44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10E5-9D92-431F-2948-704058146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7B376C-27DF-118A-5523-730FF387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4772693-5674-4C0F-4CFB-D0F7756200C8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18EDD81E-EAE2-A976-5B48-46323CEF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417" y="1487276"/>
            <a:ext cx="4192739" cy="2609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2A2364-69DA-DD1D-5C8F-A8325BE982B2}"/>
              </a:ext>
            </a:extLst>
          </p:cNvPr>
          <p:cNvSpPr txBox="1"/>
          <p:nvPr/>
        </p:nvSpPr>
        <p:spPr>
          <a:xfrm>
            <a:off x="3524562" y="5113662"/>
            <a:ext cx="432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ptos Mono" panose="020B0009020202020204" pitchFamily="49" charset="0"/>
              </a:rPr>
              <a:t>State corresponding to row 26:</a:t>
            </a:r>
            <a:br>
              <a:rPr lang="en-US">
                <a:latin typeface="Aptos Mono" panose="020B0009020202020204" pitchFamily="49" charset="0"/>
              </a:rPr>
            </a:br>
            <a:r>
              <a:rPr lang="en-US">
                <a:latin typeface="Aptos Mono" panose="020B0009020202020204" pitchFamily="49" charset="0"/>
              </a:rPr>
              <a:t>|011010&gt;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89D30-8033-563E-9BC3-254862BD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17" y="4076832"/>
            <a:ext cx="4192739" cy="2704515"/>
          </a:xfrm>
          <a:prstGeom prst="rect">
            <a:avLst/>
          </a:prstGeom>
        </p:spPr>
      </p:pic>
      <p:sp>
        <p:nvSpPr>
          <p:cNvPr id="12" name="Rettangolo con angoli arrotondati 2">
            <a:extLst>
              <a:ext uri="{FF2B5EF4-FFF2-40B4-BE49-F238E27FC236}">
                <a16:creationId xmlns:a16="http://schemas.microsoft.com/office/drawing/2014/main" id="{BA763EBD-236E-91B4-8594-204C7CC27C4D}"/>
              </a:ext>
            </a:extLst>
          </p:cNvPr>
          <p:cNvSpPr/>
          <p:nvPr/>
        </p:nvSpPr>
        <p:spPr>
          <a:xfrm>
            <a:off x="591269" y="1609724"/>
            <a:ext cx="5765461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H20 </a:t>
            </a:r>
            <a:r>
              <a:rPr lang="it-IT" b="1" err="1">
                <a:latin typeface="Aptos Mono" panose="020B0009020202020204" pitchFamily="49" charset="0"/>
              </a:rPr>
              <a:t>Results</a:t>
            </a:r>
            <a:endParaRPr lang="en-US" b="1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829DF0-FE7E-E781-16D8-9D9471451E81}"/>
                  </a:ext>
                </a:extLst>
              </p:cNvPr>
              <p:cNvSpPr txBox="1"/>
              <p:nvPr/>
            </p:nvSpPr>
            <p:spPr>
              <a:xfrm>
                <a:off x="514150" y="3133549"/>
                <a:ext cx="59830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>
                    <a:latin typeface="Aptos Mono" panose="020B0009020202020204" pitchFamily="49" charset="0"/>
                  </a:rPr>
                  <a:t>Other small peaks appear just due to the periodicity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>
                    <a:latin typeface="Aptos Mono" panose="020B0009020202020204" pitchFamily="49" charset="0"/>
                  </a:rPr>
                  <a:t>.</a:t>
                </a:r>
              </a:p>
              <a:p>
                <a:endParaRPr lang="en-US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829DF0-FE7E-E781-16D8-9D947145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50" y="3133549"/>
                <a:ext cx="5983094" cy="923330"/>
              </a:xfrm>
              <a:prstGeom prst="rect">
                <a:avLst/>
              </a:prstGeom>
              <a:blipFill>
                <a:blip r:embed="rId4"/>
                <a:stretch>
                  <a:fillRect l="-611" t="-3311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Овал 11">
            <a:extLst>
              <a:ext uri="{FF2B5EF4-FFF2-40B4-BE49-F238E27FC236}">
                <a16:creationId xmlns:a16="http://schemas.microsoft.com/office/drawing/2014/main" id="{0B151973-ABEA-E9CD-2377-A31A18B8DD1C}"/>
              </a:ext>
            </a:extLst>
          </p:cNvPr>
          <p:cNvSpPr/>
          <p:nvPr/>
        </p:nvSpPr>
        <p:spPr>
          <a:xfrm>
            <a:off x="9156700" y="2391832"/>
            <a:ext cx="1130300" cy="698501"/>
          </a:xfrm>
          <a:prstGeom prst="ellipse">
            <a:avLst/>
          </a:prstGeom>
          <a:solidFill>
            <a:srgbClr val="E71224">
              <a:alpha val="5000"/>
            </a:srgbClr>
          </a:solidFill>
          <a:ln w="28575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9" name="Immagine 8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AD85AF5D-FA18-EECF-6135-18195CF81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1F6B9211-EC3A-4865-9A7D-907EAB29FE8C}"/>
              </a:ext>
            </a:extLst>
          </p:cNvPr>
          <p:cNvSpPr txBox="1"/>
          <p:nvPr/>
        </p:nvSpPr>
        <p:spPr>
          <a:xfrm>
            <a:off x="514149" y="2332080"/>
            <a:ext cx="598309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N = 4, RMS = 7: the eigenvalue peak is distinguishable from minor ones.</a:t>
            </a:r>
          </a:p>
          <a:p>
            <a:endParaRPr lang="en-US">
              <a:latin typeface="Aptos Mono"/>
            </a:endParaRPr>
          </a:p>
        </p:txBody>
      </p:sp>
    </p:spTree>
    <p:extLst>
      <p:ext uri="{BB962C8B-B14F-4D97-AF65-F5344CB8AC3E}">
        <p14:creationId xmlns:p14="http://schemas.microsoft.com/office/powerpoint/2010/main" val="1948431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8D5BA-8F31-13D2-F6E3-7E3048618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3B34AD-A333-F7D5-6F88-E5D8B5EB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RODEO Implementation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8A54121-3448-80B3-3EA1-3D8B88BE0E04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381D27-C564-6520-EA65-7DAA5185A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417" y="1487276"/>
            <a:ext cx="4192739" cy="2609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CFD5E-B72D-462A-3155-10FCB8D0175B}"/>
              </a:ext>
            </a:extLst>
          </p:cNvPr>
          <p:cNvSpPr txBox="1"/>
          <p:nvPr/>
        </p:nvSpPr>
        <p:spPr>
          <a:xfrm>
            <a:off x="3524562" y="5113662"/>
            <a:ext cx="432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ptos Mono" panose="020B0009020202020204" pitchFamily="49" charset="0"/>
              </a:rPr>
              <a:t>State corresponding to row 19:</a:t>
            </a:r>
            <a:br>
              <a:rPr lang="en-US">
                <a:latin typeface="Aptos Mono" panose="020B0009020202020204" pitchFamily="49" charset="0"/>
              </a:rPr>
            </a:br>
            <a:r>
              <a:rPr lang="en-US">
                <a:latin typeface="Aptos Mono" panose="020B0009020202020204" pitchFamily="49" charset="0"/>
              </a:rPr>
              <a:t>|010011&gt;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14ABD-D6CC-D0DB-9F28-D4B38DC5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17" y="4096410"/>
            <a:ext cx="4192739" cy="2704515"/>
          </a:xfrm>
          <a:prstGeom prst="rect">
            <a:avLst/>
          </a:prstGeom>
        </p:spPr>
      </p:pic>
      <p:sp>
        <p:nvSpPr>
          <p:cNvPr id="9" name="Rettangolo con angoli arrotondati 2">
            <a:extLst>
              <a:ext uri="{FF2B5EF4-FFF2-40B4-BE49-F238E27FC236}">
                <a16:creationId xmlns:a16="http://schemas.microsoft.com/office/drawing/2014/main" id="{072D1F70-0423-2DFA-FFEF-D9B162CC7482}"/>
              </a:ext>
            </a:extLst>
          </p:cNvPr>
          <p:cNvSpPr/>
          <p:nvPr/>
        </p:nvSpPr>
        <p:spPr>
          <a:xfrm>
            <a:off x="591269" y="1609724"/>
            <a:ext cx="5765461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: H20 </a:t>
            </a:r>
            <a:r>
              <a:rPr lang="it-IT" b="1" err="1">
                <a:latin typeface="Aptos Mono" panose="020B0009020202020204" pitchFamily="49" charset="0"/>
              </a:rPr>
              <a:t>Results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42B75-5312-35AD-70D0-D40A3CE1D7CB}"/>
              </a:ext>
            </a:extLst>
          </p:cNvPr>
          <p:cNvSpPr txBox="1"/>
          <p:nvPr/>
        </p:nvSpPr>
        <p:spPr>
          <a:xfrm>
            <a:off x="514150" y="3949660"/>
            <a:ext cx="598580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Results show that 5 lowest eigenvalues did correspond to the first five </a:t>
            </a:r>
            <a:r>
              <a:rPr lang="en-US" err="1">
                <a:latin typeface="Aptos Mono"/>
              </a:rPr>
              <a:t>Gershgoring</a:t>
            </a:r>
            <a:r>
              <a:rPr lang="en-US">
                <a:latin typeface="Aptos Mono"/>
              </a:rPr>
              <a:t> disks.</a:t>
            </a:r>
          </a:p>
          <a:p>
            <a:endParaRPr lang="en-US">
              <a:latin typeface="Aptos Mo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B5515F-CAFB-D493-84F7-93C528691488}"/>
                  </a:ext>
                </a:extLst>
              </p:cNvPr>
              <p:cNvSpPr txBox="1"/>
              <p:nvPr/>
            </p:nvSpPr>
            <p:spPr>
              <a:xfrm>
                <a:off x="514150" y="3133549"/>
                <a:ext cx="59830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>
                    <a:latin typeface="Aptos Mono" panose="020B0009020202020204" pitchFamily="49" charset="0"/>
                  </a:rPr>
                  <a:t>Other small peaks appear just due to the periodicity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>
                    <a:latin typeface="Aptos Mono" panose="020B0009020202020204" pitchFamily="49" charset="0"/>
                  </a:rPr>
                  <a:t>.</a:t>
                </a:r>
              </a:p>
              <a:p>
                <a:endParaRPr lang="en-US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B5515F-CAFB-D493-84F7-93C528691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50" y="3133549"/>
                <a:ext cx="5983094" cy="923330"/>
              </a:xfrm>
              <a:prstGeom prst="rect">
                <a:avLst/>
              </a:prstGeom>
              <a:blipFill>
                <a:blip r:embed="rId4"/>
                <a:stretch>
                  <a:fillRect l="-611" t="-3311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11">
            <a:extLst>
              <a:ext uri="{FF2B5EF4-FFF2-40B4-BE49-F238E27FC236}">
                <a16:creationId xmlns:a16="http://schemas.microsoft.com/office/drawing/2014/main" id="{D092DF00-0C53-6C3A-0629-C6813EEC9F10}"/>
              </a:ext>
            </a:extLst>
          </p:cNvPr>
          <p:cNvSpPr/>
          <p:nvPr/>
        </p:nvSpPr>
        <p:spPr>
          <a:xfrm>
            <a:off x="9652000" y="2401357"/>
            <a:ext cx="1130300" cy="698501"/>
          </a:xfrm>
          <a:prstGeom prst="ellipse">
            <a:avLst/>
          </a:prstGeom>
          <a:solidFill>
            <a:srgbClr val="E71224">
              <a:alpha val="5000"/>
            </a:srgbClr>
          </a:solidFill>
          <a:ln w="28575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pic>
        <p:nvPicPr>
          <p:cNvPr id="10" name="Immagine 9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61B267E5-612D-0D18-F8DB-1E987C60D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A993B84E-1D91-519C-B12E-77C2E4C043A1}"/>
              </a:ext>
            </a:extLst>
          </p:cNvPr>
          <p:cNvSpPr txBox="1"/>
          <p:nvPr/>
        </p:nvSpPr>
        <p:spPr>
          <a:xfrm>
            <a:off x="514149" y="2332080"/>
            <a:ext cx="598309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/>
              </a:rPr>
              <a:t>N = 4, RMS = 7: the eigenvalue peak is distinguishable from minor ones.</a:t>
            </a:r>
          </a:p>
          <a:p>
            <a:endParaRPr lang="en-US">
              <a:latin typeface="Aptos Mono"/>
            </a:endParaRPr>
          </a:p>
        </p:txBody>
      </p:sp>
    </p:spTree>
    <p:extLst>
      <p:ext uri="{BB962C8B-B14F-4D97-AF65-F5344CB8AC3E}">
        <p14:creationId xmlns:p14="http://schemas.microsoft.com/office/powerpoint/2010/main" val="1262999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2634D-B9BF-6F69-5A6E-1EB26476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AF6F47B-32CE-4B2F-C63E-91142DB39E64}"/>
              </a:ext>
            </a:extLst>
          </p:cNvPr>
          <p:cNvSpPr/>
          <p:nvPr/>
        </p:nvSpPr>
        <p:spPr>
          <a:xfrm>
            <a:off x="1571625" y="3047999"/>
            <a:ext cx="8724900" cy="110490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CE6F6E-B7DF-691A-F96E-4ECF4D6F3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248" y="2696313"/>
            <a:ext cx="9144000" cy="1785258"/>
          </a:xfrm>
        </p:spPr>
        <p:txBody>
          <a:bodyPr>
            <a:normAutofit/>
          </a:bodyPr>
          <a:lstStyle/>
          <a:p>
            <a:r>
              <a:rPr lang="it-IT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Variational</a:t>
            </a:r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Quantum </a:t>
            </a:r>
            <a:r>
              <a:rPr lang="it-IT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Deflation</a:t>
            </a:r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(VQD)</a:t>
            </a:r>
            <a:endParaRPr lang="en-US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33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4F703-83E0-D349-2121-693EB9191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DF9671-8CB1-0057-3E6E-CFF61C94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VQD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E0D7826-E473-2BAF-3870-B4A8ABEDD2E6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9B85358-0F36-23DB-78DE-6E7ACC4BF804}"/>
              </a:ext>
            </a:extLst>
          </p:cNvPr>
          <p:cNvSpPr/>
          <p:nvPr/>
        </p:nvSpPr>
        <p:spPr>
          <a:xfrm>
            <a:off x="591270" y="1609725"/>
            <a:ext cx="3196960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Brief recall of VQE </a:t>
            </a:r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13F46A42-6789-3F05-78F8-50578CFD6603}"/>
                  </a:ext>
                </a:extLst>
              </p:cNvPr>
              <p:cNvSpPr/>
              <p:nvPr/>
            </p:nvSpPr>
            <p:spPr>
              <a:xfrm>
                <a:off x="4433261" y="2563715"/>
                <a:ext cx="2326628" cy="143811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12700" prstMaterial="matte">
                <a:bevelT w="114300" h="114300"/>
                <a:bevelB w="0"/>
                <a:extrusionClr>
                  <a:schemeClr val="bg1"/>
                </a:extrusionClr>
                <a:contourClr>
                  <a:schemeClr val="bg1">
                    <a:lumMod val="95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>
                    <a:latin typeface="Aptos Mono" panose="020B0009020202020204" pitchFamily="49" charset="0"/>
                  </a:rPr>
                  <a:t>Trial </a:t>
                </a:r>
              </a:p>
              <a:p>
                <a:pPr algn="ctr"/>
                <a:r>
                  <a:rPr lang="it-IT" sz="1500" b="1" err="1">
                    <a:latin typeface="Aptos Mono" panose="020B0009020202020204" pitchFamily="49" charset="0"/>
                  </a:rPr>
                  <a:t>Wavefunction</a:t>
                </a:r>
                <a:endParaRPr lang="it-IT" sz="1500" b="1">
                  <a:latin typeface="Aptos Mono" panose="020B0009020202020204" pitchFamily="49" charset="0"/>
                </a:endParaRPr>
              </a:p>
              <a:p>
                <a:pPr algn="ctr"/>
                <a:endParaRPr lang="it-IT" sz="1500" b="1">
                  <a:latin typeface="Aptos Mono" panose="020B0009020202020204" pitchFamily="49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sz="1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  <m:t>𝒕𝒓𝒊𝒂𝒍</m:t>
                              </m:r>
                            </m:sub>
                          </m:sSub>
                        </m:e>
                      </m:d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it-IT" sz="1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1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𝒊𝒏𝒊𝒕</m:t>
                          </m:r>
                        </m:sub>
                      </m:sSub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500" b="1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13F46A42-6789-3F05-78F8-50578CFD6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261" y="2563715"/>
                <a:ext cx="2326628" cy="143811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4049DE2E-50D1-3043-8A38-C025163A002B}"/>
                  </a:ext>
                </a:extLst>
              </p:cNvPr>
              <p:cNvSpPr/>
              <p:nvPr/>
            </p:nvSpPr>
            <p:spPr>
              <a:xfrm>
                <a:off x="4445961" y="4552382"/>
                <a:ext cx="2326628" cy="1438111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12700" prstMaterial="matte">
                <a:bevelT w="114300" h="114300"/>
                <a:bevelB w="0"/>
                <a:extrusionClr>
                  <a:schemeClr val="bg1"/>
                </a:extrusionClr>
                <a:contourClr>
                  <a:schemeClr val="bg1">
                    <a:lumMod val="95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>
                    <a:latin typeface="Aptos Mono" panose="020B0009020202020204" pitchFamily="49" charset="0"/>
                  </a:rPr>
                  <a:t>Observable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it-IT" sz="1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it-IT" sz="1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it-IT" sz="1500" b="1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4049DE2E-50D1-3043-8A38-C025163A0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961" y="4552382"/>
                <a:ext cx="2326628" cy="14381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080DEE5D-8063-78BF-FC10-478135BF16E9}"/>
                  </a:ext>
                </a:extLst>
              </p:cNvPr>
              <p:cNvSpPr/>
              <p:nvPr/>
            </p:nvSpPr>
            <p:spPr>
              <a:xfrm>
                <a:off x="458439" y="2671665"/>
                <a:ext cx="1859817" cy="1241617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152400" dist="50800" dir="5400000" algn="ctr" rotWithShape="0">
                  <a:schemeClr val="bg1"/>
                </a:outerShdw>
                <a:softEdge rad="0"/>
              </a:effectLst>
              <a:scene3d>
                <a:camera prst="orthographicFront"/>
                <a:lightRig rig="threePt" dir="t"/>
              </a:scene3d>
              <a:sp3d extrusionH="76200" contourW="12700" prstMaterial="matte">
                <a:bevelT w="114300" h="114300"/>
                <a:bevelB w="0"/>
                <a:extrusionClr>
                  <a:schemeClr val="bg1"/>
                </a:extrusionClr>
                <a:contourClr>
                  <a:schemeClr val="bg1">
                    <a:lumMod val="95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>
                    <a:latin typeface="Aptos Mono" panose="020B0009020202020204" pitchFamily="49" charset="0"/>
                  </a:rPr>
                  <a:t>Initial state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1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𝒊𝒏𝒊𝒕</m:t>
                          </m:r>
                        </m:sub>
                      </m:sSub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it-IT" sz="1500" b="1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080DEE5D-8063-78BF-FC10-478135BF1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39" y="2671665"/>
                <a:ext cx="1859817" cy="124161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152400" dist="50800" dir="5400000" algn="ctr" rotWithShape="0">
                  <a:schemeClr val="bg1"/>
                </a:outerShdw>
                <a:softEdge rad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con angoli arrotondati 14">
                <a:extLst>
                  <a:ext uri="{FF2B5EF4-FFF2-40B4-BE49-F238E27FC236}">
                    <a16:creationId xmlns:a16="http://schemas.microsoft.com/office/drawing/2014/main" id="{06E8AC2A-E4A0-230D-D22A-0DB5303BB579}"/>
                  </a:ext>
                </a:extLst>
              </p:cNvPr>
              <p:cNvSpPr/>
              <p:nvPr/>
            </p:nvSpPr>
            <p:spPr>
              <a:xfrm>
                <a:off x="7162361" y="2772144"/>
                <a:ext cx="3428598" cy="3122336"/>
              </a:xfrm>
              <a:prstGeom prst="roundRect">
                <a:avLst>
                  <a:gd name="adj" fmla="val 7012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12700" prstMaterial="matte">
                <a:bevelT w="114300" h="114300"/>
                <a:bevelB w="0"/>
                <a:extrusionClr>
                  <a:schemeClr val="bg1"/>
                </a:extrusionClr>
                <a:contourClr>
                  <a:schemeClr val="bg1">
                    <a:lumMod val="95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>
                    <a:latin typeface="Aptos Mono" panose="020B0009020202020204" pitchFamily="49" charset="0"/>
                  </a:rPr>
                  <a:t>Exploit the </a:t>
                </a:r>
                <a:r>
                  <a:rPr lang="it-IT" sz="1500" b="1" err="1">
                    <a:latin typeface="Aptos Mono" panose="020B0009020202020204" pitchFamily="49" charset="0"/>
                  </a:rPr>
                  <a:t>variational</a:t>
                </a:r>
                <a:r>
                  <a:rPr lang="it-IT" sz="1500" b="1">
                    <a:latin typeface="Aptos Mono" panose="020B0009020202020204" pitchFamily="49" charset="0"/>
                  </a:rPr>
                  <a:t> </a:t>
                </a:r>
                <a:r>
                  <a:rPr lang="it-IT" sz="1500" b="1" err="1">
                    <a:latin typeface="Aptos Mono" panose="020B0009020202020204" pitchFamily="49" charset="0"/>
                  </a:rPr>
                  <a:t>principle</a:t>
                </a:r>
                <a:endParaRPr lang="it-IT" sz="1500" b="1">
                  <a:latin typeface="Aptos Mono" panose="020B0009020202020204" pitchFamily="49" charset="0"/>
                </a:endParaRPr>
              </a:p>
              <a:p>
                <a:pPr algn="ctr"/>
                <a:endParaRPr lang="it-IT" sz="1500" b="1">
                  <a:latin typeface="Aptos Mono" panose="020B0009020202020204" pitchFamily="49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𝑽𝑸𝑬</m:t>
                          </m:r>
                        </m:sub>
                      </m:sSub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15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5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sz="15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  <m:t>𝒕𝒓𝒊𝒂𝒍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sSub>
                            <m:sSubPr>
                              <m:ctrlP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it-IT" sz="1500" b="1" i="1" smtClean="0">
                                  <a:latin typeface="Cambria Math" panose="02040503050406030204" pitchFamily="18" charset="0"/>
                                </a:rPr>
                                <m:t>𝒕𝒓𝒊𝒂𝒍</m:t>
                              </m:r>
                            </m:sub>
                          </m:sSub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func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it-IT" sz="1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5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it-IT" sz="1500" b="1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15" name="Rettangolo con angoli arrotondati 14">
                <a:extLst>
                  <a:ext uri="{FF2B5EF4-FFF2-40B4-BE49-F238E27FC236}">
                    <a16:creationId xmlns:a16="http://schemas.microsoft.com/office/drawing/2014/main" id="{06E8AC2A-E4A0-230D-D22A-0DB5303BB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361" y="2772144"/>
                <a:ext cx="3428598" cy="3122336"/>
              </a:xfrm>
              <a:prstGeom prst="roundRect">
                <a:avLst>
                  <a:gd name="adj" fmla="val 701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74D4B3E-1D03-FBAA-CFCE-23D2586C94DD}"/>
              </a:ext>
            </a:extLst>
          </p:cNvPr>
          <p:cNvSpPr/>
          <p:nvPr/>
        </p:nvSpPr>
        <p:spPr>
          <a:xfrm>
            <a:off x="2572469" y="4650309"/>
            <a:ext cx="1570599" cy="1241616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extrusionH="76200" contourW="12700" prstMaterial="matte">
            <a:bevelT w="114300" h="114300"/>
            <a:bevelB w="0"/>
            <a:extrusionClr>
              <a:schemeClr val="bg1"/>
            </a:extrusionClr>
            <a:contourClr>
              <a:schemeClr val="bg1">
                <a:lumMod val="95000"/>
              </a:schemeClr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00" b="1" err="1">
                <a:latin typeface="Aptos Mono" panose="020B0009020202020204" pitchFamily="49" charset="0"/>
              </a:rPr>
              <a:t>Classical</a:t>
            </a:r>
            <a:r>
              <a:rPr lang="it-IT" sz="1500" b="1">
                <a:latin typeface="Aptos Mono" panose="020B0009020202020204" pitchFamily="49" charset="0"/>
              </a:rPr>
              <a:t> </a:t>
            </a:r>
            <a:r>
              <a:rPr lang="it-IT" sz="1500" b="1" err="1">
                <a:latin typeface="Aptos Mono" panose="020B0009020202020204" pitchFamily="49" charset="0"/>
              </a:rPr>
              <a:t>Optimizer</a:t>
            </a:r>
            <a:endParaRPr lang="en-US" sz="1500" b="1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4879F16A-6C86-41EA-2F1C-D7A63465CF45}"/>
                  </a:ext>
                </a:extLst>
              </p:cNvPr>
              <p:cNvSpPr/>
              <p:nvPr/>
            </p:nvSpPr>
            <p:spPr>
              <a:xfrm>
                <a:off x="2716808" y="2859796"/>
                <a:ext cx="1312584" cy="865357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 extrusionH="76200" contourW="12700" prstMaterial="matte">
                <a:bevelT w="114300" h="114300"/>
                <a:bevelB w="0"/>
                <a:extrusionClr>
                  <a:schemeClr val="bg1"/>
                </a:extrusionClr>
                <a:contourClr>
                  <a:schemeClr val="bg1">
                    <a:lumMod val="95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500" b="1" err="1">
                    <a:latin typeface="Aptos Mono" panose="020B0009020202020204" pitchFamily="49" charset="0"/>
                  </a:rPr>
                  <a:t>Ansatz</a:t>
                </a:r>
                <a:r>
                  <a:rPr lang="it-IT" sz="1500" b="1">
                    <a:latin typeface="Aptos Mono" panose="020B0009020202020204" pitchFamily="49" charset="0"/>
                  </a:rPr>
                  <a:t> </a:t>
                </a:r>
                <a:r>
                  <a:rPr lang="it-IT" sz="1500" b="1" err="1">
                    <a:latin typeface="Aptos Mono" panose="020B0009020202020204" pitchFamily="49" charset="0"/>
                  </a:rPr>
                  <a:t>circuit</a:t>
                </a:r>
                <a:endParaRPr lang="it-IT" sz="1500" b="1">
                  <a:latin typeface="Aptos Mono" panose="020B0009020202020204" pitchFamily="49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it-IT" sz="1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500" b="1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17" name="Rettangolo con angoli arrotondati 16">
                <a:extLst>
                  <a:ext uri="{FF2B5EF4-FFF2-40B4-BE49-F238E27FC236}">
                    <a16:creationId xmlns:a16="http://schemas.microsoft.com/office/drawing/2014/main" id="{4879F16A-6C86-41EA-2F1C-D7A63465C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08" y="2859796"/>
                <a:ext cx="1312584" cy="86535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3FA91517-9511-D676-E941-F309A5805E1B}"/>
              </a:ext>
            </a:extLst>
          </p:cNvPr>
          <p:cNvSpPr/>
          <p:nvPr/>
        </p:nvSpPr>
        <p:spPr>
          <a:xfrm>
            <a:off x="2324607" y="3215473"/>
            <a:ext cx="389772" cy="13742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869D40CE-2CA1-E07C-3141-376D27EE06C6}"/>
              </a:ext>
            </a:extLst>
          </p:cNvPr>
          <p:cNvSpPr/>
          <p:nvPr/>
        </p:nvSpPr>
        <p:spPr>
          <a:xfrm>
            <a:off x="4036440" y="3215472"/>
            <a:ext cx="389772" cy="13742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03177F92-FA56-C6AC-DF8C-328FE80FE69B}"/>
              </a:ext>
            </a:extLst>
          </p:cNvPr>
          <p:cNvSpPr/>
          <p:nvPr/>
        </p:nvSpPr>
        <p:spPr>
          <a:xfrm>
            <a:off x="6759889" y="3212200"/>
            <a:ext cx="389772" cy="13742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62EE954-260C-30E1-C6A7-FE1C0F01EBA9}"/>
              </a:ext>
            </a:extLst>
          </p:cNvPr>
          <p:cNvSpPr/>
          <p:nvPr/>
        </p:nvSpPr>
        <p:spPr>
          <a:xfrm>
            <a:off x="6772589" y="5193400"/>
            <a:ext cx="389772" cy="13742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BF61EB59-51BF-9614-76C1-F999518026D6}"/>
              </a:ext>
            </a:extLst>
          </p:cNvPr>
          <p:cNvSpPr/>
          <p:nvPr/>
        </p:nvSpPr>
        <p:spPr>
          <a:xfrm rot="16200000">
            <a:off x="2907892" y="4119018"/>
            <a:ext cx="925155" cy="13742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F595F973-1584-44D5-0228-7847C904FE48}"/>
              </a:ext>
            </a:extLst>
          </p:cNvPr>
          <p:cNvGrpSpPr/>
          <p:nvPr/>
        </p:nvGrpSpPr>
        <p:grpSpPr>
          <a:xfrm>
            <a:off x="10590958" y="3852664"/>
            <a:ext cx="1507959" cy="549359"/>
            <a:chOff x="10590958" y="3852664"/>
            <a:chExt cx="1507959" cy="549359"/>
          </a:xfrm>
        </p:grpSpPr>
        <p:sp>
          <p:nvSpPr>
            <p:cNvPr id="24" name="Freccia a destra 23">
              <a:extLst>
                <a:ext uri="{FF2B5EF4-FFF2-40B4-BE49-F238E27FC236}">
                  <a16:creationId xmlns:a16="http://schemas.microsoft.com/office/drawing/2014/main" id="{66D6563C-08F8-5CED-FF4F-7011A4C90C7C}"/>
                </a:ext>
              </a:extLst>
            </p:cNvPr>
            <p:cNvSpPr/>
            <p:nvPr/>
          </p:nvSpPr>
          <p:spPr>
            <a:xfrm>
              <a:off x="10590958" y="4264600"/>
              <a:ext cx="1467691" cy="13742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360E8B93-144B-78CE-9C80-7FE79A208BC9}"/>
                    </a:ext>
                  </a:extLst>
                </p:cNvPr>
                <p:cNvSpPr txBox="1"/>
                <p:nvPr/>
              </p:nvSpPr>
              <p:spPr>
                <a:xfrm>
                  <a:off x="11394068" y="3852664"/>
                  <a:ext cx="704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360E8B93-144B-78CE-9C80-7FE79A208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4068" y="3852664"/>
                  <a:ext cx="70484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D1635D2-619C-AAE8-4152-56D246FF18B6}"/>
              </a:ext>
            </a:extLst>
          </p:cNvPr>
          <p:cNvGrpSpPr/>
          <p:nvPr/>
        </p:nvGrpSpPr>
        <p:grpSpPr>
          <a:xfrm>
            <a:off x="3277027" y="5772153"/>
            <a:ext cx="5786814" cy="946150"/>
            <a:chOff x="3277027" y="5772153"/>
            <a:chExt cx="5786814" cy="946150"/>
          </a:xfrm>
        </p:grpSpPr>
        <p:sp>
          <p:nvSpPr>
            <p:cNvPr id="25" name="Segno di sottrazione 24">
              <a:extLst>
                <a:ext uri="{FF2B5EF4-FFF2-40B4-BE49-F238E27FC236}">
                  <a16:creationId xmlns:a16="http://schemas.microsoft.com/office/drawing/2014/main" id="{0C8D1FA4-4EE6-0E2D-D07E-EDD891F8B87D}"/>
                </a:ext>
              </a:extLst>
            </p:cNvPr>
            <p:cNvSpPr/>
            <p:nvPr/>
          </p:nvSpPr>
          <p:spPr>
            <a:xfrm rot="5400000">
              <a:off x="8450114" y="6104575"/>
              <a:ext cx="946150" cy="281305"/>
            </a:xfrm>
            <a:prstGeom prst="mathMinus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ccia a destra 26">
              <a:extLst>
                <a:ext uri="{FF2B5EF4-FFF2-40B4-BE49-F238E27FC236}">
                  <a16:creationId xmlns:a16="http://schemas.microsoft.com/office/drawing/2014/main" id="{4AD9FB6E-D424-1886-4707-AD028640BEAA}"/>
                </a:ext>
              </a:extLst>
            </p:cNvPr>
            <p:cNvSpPr/>
            <p:nvPr/>
          </p:nvSpPr>
          <p:spPr>
            <a:xfrm rot="16200000">
              <a:off x="3009148" y="6159803"/>
              <a:ext cx="673181" cy="137423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58FE579-2FB5-D176-A0B4-23DD65E8D665}"/>
                    </a:ext>
                  </a:extLst>
                </p:cNvPr>
                <p:cNvSpPr txBox="1"/>
                <p:nvPr/>
              </p:nvSpPr>
              <p:spPr>
                <a:xfrm>
                  <a:off x="6055040" y="6186151"/>
                  <a:ext cx="7048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58FE579-2FB5-D176-A0B4-23DD65E8D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040" y="6186151"/>
                  <a:ext cx="70484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586" r="-1551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254353E2-AB5A-3B6B-0D3C-348DF5BE1D2F}"/>
                </a:ext>
              </a:extLst>
            </p:cNvPr>
            <p:cNvSpPr/>
            <p:nvPr/>
          </p:nvSpPr>
          <p:spPr>
            <a:xfrm>
              <a:off x="3301757" y="6558755"/>
              <a:ext cx="5654124" cy="7814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Immagine 5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B995E2EC-7C1C-1DA5-1BB9-73FFEE14E2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7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C3D887-04C6-D833-A336-89DBFE6FD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36AC4B-4025-9A31-8A98-2F9EEE99CF21}"/>
              </a:ext>
            </a:extLst>
          </p:cNvPr>
          <p:cNvSpPr txBox="1"/>
          <p:nvPr/>
        </p:nvSpPr>
        <p:spPr>
          <a:xfrm>
            <a:off x="477541" y="2449282"/>
            <a:ext cx="10976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err="1">
                <a:latin typeface="Aptos Mono" panose="020B0009020202020204" pitchFamily="49" charset="0"/>
              </a:rPr>
              <a:t>Many</a:t>
            </a:r>
            <a:r>
              <a:rPr lang="it-IT" sz="2400">
                <a:latin typeface="Aptos Mono" panose="020B0009020202020204" pitchFamily="49" charset="0"/>
              </a:rPr>
              <a:t> </a:t>
            </a:r>
            <a:r>
              <a:rPr lang="it-IT" sz="2400" err="1">
                <a:latin typeface="Aptos Mono" panose="020B0009020202020204" pitchFamily="49" charset="0"/>
              </a:rPr>
              <a:t>algorithms</a:t>
            </a:r>
            <a:r>
              <a:rPr lang="it-IT" sz="2400">
                <a:latin typeface="Aptos Mono" panose="020B0009020202020204" pitchFamily="49" charset="0"/>
              </a:rPr>
              <a:t> </a:t>
            </a:r>
            <a:r>
              <a:rPr lang="it-IT" sz="2400" err="1">
                <a:latin typeface="Aptos Mono" panose="020B0009020202020204" pitchFamily="49" charset="0"/>
              </a:rPr>
              <a:t>able</a:t>
            </a:r>
            <a:r>
              <a:rPr lang="it-IT" sz="2400">
                <a:latin typeface="Aptos Mono" panose="020B0009020202020204" pitchFamily="49" charset="0"/>
              </a:rPr>
              <a:t> to determine the </a:t>
            </a:r>
            <a:r>
              <a:rPr lang="it-IT" sz="2400" i="1">
                <a:latin typeface="Aptos Mono" panose="020B0009020202020204" pitchFamily="49" charset="0"/>
              </a:rPr>
              <a:t>ground state energy </a:t>
            </a:r>
            <a:r>
              <a:rPr lang="it-IT" sz="2400">
                <a:latin typeface="Aptos Mono" panose="020B0009020202020204" pitchFamily="49" charset="0"/>
              </a:rPr>
              <a:t>of a quantum system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>
                <a:latin typeface="Aptos Mono" panose="020B0009020202020204" pitchFamily="49" charset="0"/>
              </a:rPr>
              <a:t>Quantum </a:t>
            </a:r>
            <a:r>
              <a:rPr lang="it-IT" sz="2400" err="1">
                <a:latin typeface="Aptos Mono" panose="020B0009020202020204" pitchFamily="49" charset="0"/>
              </a:rPr>
              <a:t>phase</a:t>
            </a:r>
            <a:r>
              <a:rPr lang="it-IT" sz="2400">
                <a:latin typeface="Aptos Mono" panose="020B0009020202020204" pitchFamily="49" charset="0"/>
              </a:rPr>
              <a:t> </a:t>
            </a:r>
            <a:r>
              <a:rPr lang="it-IT" sz="2400" err="1">
                <a:latin typeface="Aptos Mono" panose="020B0009020202020204" pitchFamily="49" charset="0"/>
              </a:rPr>
              <a:t>estimation</a:t>
            </a:r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>
                <a:latin typeface="Aptos Mono" panose="020B0009020202020204" pitchFamily="49" charset="0"/>
              </a:rPr>
              <a:t>Quantum </a:t>
            </a:r>
            <a:r>
              <a:rPr lang="it-IT" sz="2400" err="1">
                <a:latin typeface="Aptos Mono" panose="020B0009020202020204" pitchFamily="49" charset="0"/>
              </a:rPr>
              <a:t>annealing</a:t>
            </a:r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400">
                <a:latin typeface="Aptos Mono" panose="020B0009020202020204" pitchFamily="49" charset="0"/>
              </a:rPr>
              <a:t>...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400">
              <a:latin typeface="Aptos Mono" panose="020B0009020202020204" pitchFamily="49" charset="0"/>
            </a:endParaRPr>
          </a:p>
          <a:p>
            <a:r>
              <a:rPr lang="it-IT" sz="24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No </a:t>
            </a:r>
            <a:r>
              <a:rPr lang="it-IT" sz="2400" i="1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established</a:t>
            </a:r>
            <a:r>
              <a:rPr lang="it-IT" sz="24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 </a:t>
            </a:r>
            <a:r>
              <a:rPr lang="it-IT" sz="2400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algoritmhs</a:t>
            </a:r>
            <a:r>
              <a:rPr lang="it-IT" sz="24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 to build the </a:t>
            </a:r>
            <a:r>
              <a:rPr lang="it-IT" sz="2400" i="1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whole</a:t>
            </a:r>
            <a:r>
              <a:rPr lang="it-IT" sz="24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 </a:t>
            </a:r>
            <a:r>
              <a:rPr lang="it-IT" sz="2400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spectrum</a:t>
            </a:r>
            <a:r>
              <a:rPr lang="it-IT" sz="24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!</a:t>
            </a:r>
            <a:endParaRPr lang="en-US" sz="2400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E3EA3A5-C5DD-3BBA-2E68-9DCBCDCA374D}"/>
              </a:ext>
            </a:extLst>
          </p:cNvPr>
          <p:cNvSpPr txBox="1">
            <a:spLocks/>
          </p:cNvSpPr>
          <p:nvPr/>
        </p:nvSpPr>
        <p:spPr>
          <a:xfrm>
            <a:off x="79577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60000"/>
                    <a:lumOff val="4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it-IT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Our</a:t>
            </a:r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 work</a:t>
            </a:r>
            <a:endParaRPr lang="en-US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3044C76-AFEC-A11E-E153-2CC2B3DE068B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89ECC66-4E6B-0E72-3DFF-6030A2662E71}"/>
              </a:ext>
            </a:extLst>
          </p:cNvPr>
          <p:cNvSpPr/>
          <p:nvPr/>
        </p:nvSpPr>
        <p:spPr>
          <a:xfrm>
            <a:off x="591270" y="1609725"/>
            <a:ext cx="1167192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Aptos Mono" panose="020B0009020202020204" pitchFamily="49" charset="0"/>
              </a:rPr>
              <a:t>Why</a:t>
            </a:r>
            <a:r>
              <a:rPr lang="it-IT">
                <a:latin typeface="Aptos Mono" panose="020B0009020202020204" pitchFamily="49" charset="0"/>
              </a:rPr>
              <a:t>?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7" name="Immagine 6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B6E21B10-CE47-D631-3878-29ACF9946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94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2E1C7B-F11B-9468-206D-42D1EA5D5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6184AC-848D-C198-1CF6-7C1988A6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VQD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742B8AF-CBFC-5F88-0BC0-3D09B0712182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4A6AC2DE-3B41-C3F9-EC9E-D98B1B7465F5}"/>
              </a:ext>
            </a:extLst>
          </p:cNvPr>
          <p:cNvSpPr/>
          <p:nvPr/>
        </p:nvSpPr>
        <p:spPr>
          <a:xfrm>
            <a:off x="591269" y="1609725"/>
            <a:ext cx="5782627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Building the </a:t>
            </a:r>
            <a:r>
              <a:rPr lang="it-IT" err="1">
                <a:latin typeface="Aptos Mono" panose="020B0009020202020204" pitchFamily="49" charset="0"/>
              </a:rPr>
              <a:t>spectra</a:t>
            </a:r>
            <a:r>
              <a:rPr lang="it-IT">
                <a:latin typeface="Aptos Mono" panose="020B0009020202020204" pitchFamily="49" charset="0"/>
              </a:rPr>
              <a:t>: the idea </a:t>
            </a:r>
            <a:r>
              <a:rPr lang="it-IT" b="0" i="0" u="none" strike="noStrike">
                <a:solidFill>
                  <a:schemeClr val="bg1"/>
                </a:solidFill>
                <a:effectLst/>
                <a:latin typeface="Aptos Mono" panose="020B0009020202020204" pitchFamily="49" charset="0"/>
              </a:rPr>
              <a:t>[HO19]</a:t>
            </a:r>
            <a:r>
              <a:rPr lang="it-IT">
                <a:solidFill>
                  <a:schemeClr val="bg1"/>
                </a:solidFill>
                <a:latin typeface="Aptos Mono" panose="020B0009020202020204" pitchFamily="49" charset="0"/>
              </a:rPr>
              <a:t> </a:t>
            </a:r>
            <a:endParaRPr lang="en-US">
              <a:solidFill>
                <a:schemeClr val="bg1"/>
              </a:solidFill>
              <a:latin typeface="Aptos Mono" panose="020B0009020202020204" pitchFamily="49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E8D2BC20-7546-ECA0-40FB-AD598E19CD2A}"/>
              </a:ext>
            </a:extLst>
          </p:cNvPr>
          <p:cNvGrpSpPr/>
          <p:nvPr/>
        </p:nvGrpSpPr>
        <p:grpSpPr>
          <a:xfrm>
            <a:off x="461383" y="2439671"/>
            <a:ext cx="11269233" cy="3795263"/>
            <a:chOff x="708402" y="2278879"/>
            <a:chExt cx="11269233" cy="3795263"/>
          </a:xfrm>
        </p:grpSpPr>
        <p:sp>
          <p:nvSpPr>
            <p:cNvPr id="36" name="Rettangolo con angoli arrotondati 35">
              <a:extLst>
                <a:ext uri="{FF2B5EF4-FFF2-40B4-BE49-F238E27FC236}">
                  <a16:creationId xmlns:a16="http://schemas.microsoft.com/office/drawing/2014/main" id="{7DDADB95-40B4-2731-BDFC-736960E73F31}"/>
                </a:ext>
              </a:extLst>
            </p:cNvPr>
            <p:cNvSpPr/>
            <p:nvPr/>
          </p:nvSpPr>
          <p:spPr>
            <a:xfrm>
              <a:off x="2130251" y="2291024"/>
              <a:ext cx="9847384" cy="3783118"/>
            </a:xfrm>
            <a:prstGeom prst="roundRect">
              <a:avLst>
                <a:gd name="adj" fmla="val 5511"/>
              </a:avLst>
            </a:prstGeom>
            <a:solidFill>
              <a:schemeClr val="bg1">
                <a:lumMod val="75000"/>
                <a:alpha val="31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2385D2F1-100E-EB80-B5C0-D06BD1BEE6EF}"/>
                </a:ext>
              </a:extLst>
            </p:cNvPr>
            <p:cNvGrpSpPr/>
            <p:nvPr/>
          </p:nvGrpSpPr>
          <p:grpSpPr>
            <a:xfrm>
              <a:off x="708402" y="2628516"/>
              <a:ext cx="10795417" cy="2924559"/>
              <a:chOff x="261251" y="2628516"/>
              <a:chExt cx="10795417" cy="29245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ttangolo con angoli arrotondati 4">
                    <a:extLst>
                      <a:ext uri="{FF2B5EF4-FFF2-40B4-BE49-F238E27FC236}">
                        <a16:creationId xmlns:a16="http://schemas.microsoft.com/office/drawing/2014/main" id="{2EC73A2B-F971-0837-75FD-CED877741518}"/>
                      </a:ext>
                    </a:extLst>
                  </p:cNvPr>
                  <p:cNvSpPr/>
                  <p:nvPr/>
                </p:nvSpPr>
                <p:spPr>
                  <a:xfrm>
                    <a:off x="1803172" y="2774496"/>
                    <a:ext cx="1538906" cy="147206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ffectLst>
                    <a:softEdge rad="0"/>
                  </a:effectLst>
                  <a:scene3d>
                    <a:camera prst="orthographicFront"/>
                    <a:lightRig rig="threePt" dir="t"/>
                  </a:scene3d>
                  <a:sp3d extrusionH="76200" contourW="12700" prstMaterial="matte">
                    <a:bevelT w="114300" h="114300"/>
                    <a:bevelB w="0"/>
                    <a:extrusionClr>
                      <a:schemeClr val="bg1"/>
                    </a:extrusionClr>
                    <a:contourClr>
                      <a:schemeClr val="bg1">
                        <a:lumMod val="9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it-IT" b="1">
                        <a:latin typeface="Aptos Mono" panose="020B0009020202020204" pitchFamily="49" charset="0"/>
                      </a:rPr>
                      <a:t>VQE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</m:e>
                                    <m:sub>
                                      <m:r>
                                        <a:rPr lang="it-IT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oMath>
                      </m:oMathPara>
                    </a14:m>
                    <a:endParaRPr lang="en-US" b="1">
                      <a:latin typeface="Aptos Mono" panose="020B000902020202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5" name="Rettangolo con angoli arrotondati 4">
                    <a:extLst>
                      <a:ext uri="{FF2B5EF4-FFF2-40B4-BE49-F238E27FC236}">
                        <a16:creationId xmlns:a16="http://schemas.microsoft.com/office/drawing/2014/main" id="{2EC73A2B-F971-0837-75FD-CED8777415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3172" y="2774496"/>
                    <a:ext cx="1538906" cy="147206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 r="-1538"/>
                    </a:stretch>
                  </a:blipFill>
                  <a:ln>
                    <a:noFill/>
                  </a:ln>
                  <a:effectLst>
                    <a:softEdge rad="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93236D41-F80B-D363-1520-1CEB3093E6E3}"/>
                      </a:ext>
                    </a:extLst>
                  </p:cNvPr>
                  <p:cNvSpPr/>
                  <p:nvPr/>
                </p:nvSpPr>
                <p:spPr>
                  <a:xfrm>
                    <a:off x="6471102" y="2628516"/>
                    <a:ext cx="3517462" cy="175298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  <a:effectLst>
                    <a:softEdge rad="0"/>
                  </a:effectLst>
                  <a:scene3d>
                    <a:camera prst="orthographicFront"/>
                    <a:lightRig rig="threePt" dir="t"/>
                  </a:scene3d>
                  <a:sp3d extrusionH="76200" contourW="12700" prstMaterial="matte">
                    <a:bevelT w="114300" h="114300"/>
                    <a:bevelB w="0"/>
                    <a:extrusionClr>
                      <a:schemeClr val="bg1"/>
                    </a:extrusionClr>
                    <a:contourClr>
                      <a:schemeClr val="bg1">
                        <a:lumMod val="95000"/>
                      </a:schemeClr>
                    </a:contourClr>
                  </a:sp3d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it-IT" b="1">
                        <a:latin typeface="Aptos Mono" panose="020B0009020202020204" pitchFamily="49" charset="0"/>
                      </a:rPr>
                      <a:t>New </a:t>
                    </a:r>
                    <a:r>
                      <a:rPr lang="it-IT" b="1" err="1">
                        <a:latin typeface="Aptos Mono" panose="020B0009020202020204" pitchFamily="49" charset="0"/>
                      </a:rPr>
                      <a:t>objective</a:t>
                    </a:r>
                    <a:endParaRPr lang="it-IT" b="1">
                      <a:latin typeface="Aptos Mono" panose="020B0009020202020204" pitchFamily="49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en-US" b="1">
                      <a:latin typeface="Aptos Mono" panose="020B000902020202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6" name="Rettangolo con angoli arrotondati 5">
                    <a:extLst>
                      <a:ext uri="{FF2B5EF4-FFF2-40B4-BE49-F238E27FC236}">
                        <a16:creationId xmlns:a16="http://schemas.microsoft.com/office/drawing/2014/main" id="{93236D41-F80B-D363-1520-1CEB3093E6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1102" y="2628516"/>
                    <a:ext cx="3517462" cy="175298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>
                    <a:softEdge rad="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asellaDiTesto 6">
                    <a:extLst>
                      <a:ext uri="{FF2B5EF4-FFF2-40B4-BE49-F238E27FC236}">
                        <a16:creationId xmlns:a16="http://schemas.microsoft.com/office/drawing/2014/main" id="{F2786EDE-11C5-8FFD-0F1E-4E22F36D8D55}"/>
                      </a:ext>
                    </a:extLst>
                  </p:cNvPr>
                  <p:cNvSpPr txBox="1"/>
                  <p:nvPr/>
                </p:nvSpPr>
                <p:spPr>
                  <a:xfrm>
                    <a:off x="331589" y="3289893"/>
                    <a:ext cx="743572" cy="3916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" name="CasellaDiTesto 6">
                    <a:extLst>
                      <a:ext uri="{FF2B5EF4-FFF2-40B4-BE49-F238E27FC236}">
                        <a16:creationId xmlns:a16="http://schemas.microsoft.com/office/drawing/2014/main" id="{F2786EDE-11C5-8FFD-0F1E-4E22F36D8D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589" y="3289893"/>
                    <a:ext cx="743572" cy="3916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E2CE8AE4-671D-88A0-78D1-AE6AA86E17CB}"/>
                  </a:ext>
                </a:extLst>
              </p:cNvPr>
              <p:cNvSpPr/>
              <p:nvPr/>
            </p:nvSpPr>
            <p:spPr>
              <a:xfrm>
                <a:off x="261251" y="3191815"/>
                <a:ext cx="894303" cy="636605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191C5DFF-900C-B7B5-3310-946BB765EE87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V="1">
                <a:off x="1155554" y="3505007"/>
                <a:ext cx="527546" cy="5111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ttore 2 10">
                <a:extLst>
                  <a:ext uri="{FF2B5EF4-FFF2-40B4-BE49-F238E27FC236}">
                    <a16:creationId xmlns:a16="http://schemas.microsoft.com/office/drawing/2014/main" id="{BE3C9DE9-6BF6-E433-7623-4A732E1A7A0E}"/>
                  </a:ext>
                </a:extLst>
              </p:cNvPr>
              <p:cNvCxnSpPr>
                <a:cxnSpLocks/>
                <a:stCxn id="13" idx="3"/>
                <a:endCxn id="6" idx="1"/>
              </p:cNvCxnSpPr>
              <p:nvPr/>
            </p:nvCxnSpPr>
            <p:spPr>
              <a:xfrm>
                <a:off x="5720899" y="3505008"/>
                <a:ext cx="750203" cy="0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CE39B5B5-3E56-7179-324E-DF02092D57A3}"/>
                  </a:ext>
                </a:extLst>
              </p:cNvPr>
              <p:cNvSpPr/>
              <p:nvPr/>
            </p:nvSpPr>
            <p:spPr>
              <a:xfrm>
                <a:off x="3933825" y="2998042"/>
                <a:ext cx="1787074" cy="1013931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ttore diritto 15">
                <a:extLst>
                  <a:ext uri="{FF2B5EF4-FFF2-40B4-BE49-F238E27FC236}">
                    <a16:creationId xmlns:a16="http://schemas.microsoft.com/office/drawing/2014/main" id="{7D441568-E714-875E-8B94-B112DDFF3CAA}"/>
                  </a:ext>
                </a:extLst>
              </p:cNvPr>
              <p:cNvCxnSpPr>
                <a:cxnSpLocks/>
                <a:stCxn id="13" idx="1"/>
                <a:endCxn id="5" idx="3"/>
              </p:cNvCxnSpPr>
              <p:nvPr/>
            </p:nvCxnSpPr>
            <p:spPr>
              <a:xfrm flipH="1">
                <a:off x="3342078" y="3505008"/>
                <a:ext cx="591747" cy="5520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CasellaDiTesto 16">
                    <a:extLst>
                      <a:ext uri="{FF2B5EF4-FFF2-40B4-BE49-F238E27FC236}">
                        <a16:creationId xmlns:a16="http://schemas.microsoft.com/office/drawing/2014/main" id="{E04E23A5-EA28-E17D-3EAB-BD6B6D4A5E5B}"/>
                      </a:ext>
                    </a:extLst>
                  </p:cNvPr>
                  <p:cNvSpPr txBox="1"/>
                  <p:nvPr/>
                </p:nvSpPr>
                <p:spPr>
                  <a:xfrm>
                    <a:off x="4089174" y="3320341"/>
                    <a:ext cx="14763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lang="en-US"/>
                      <a:t>,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7" name="CasellaDiTesto 16">
                    <a:extLst>
                      <a:ext uri="{FF2B5EF4-FFF2-40B4-BE49-F238E27FC236}">
                        <a16:creationId xmlns:a16="http://schemas.microsoft.com/office/drawing/2014/main" id="{E04E23A5-EA28-E17D-3EAB-BD6B6D4A5E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9174" y="3320341"/>
                    <a:ext cx="147637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B6B06CBF-42B8-F053-B0BF-A65D7DD0C8DF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V="1">
                <a:off x="9988564" y="3505007"/>
                <a:ext cx="1068104" cy="1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ttore diritto 23">
                <a:extLst>
                  <a:ext uri="{FF2B5EF4-FFF2-40B4-BE49-F238E27FC236}">
                    <a16:creationId xmlns:a16="http://schemas.microsoft.com/office/drawing/2014/main" id="{63A59931-3B0A-A161-1897-45B6B55A6306}"/>
                  </a:ext>
                </a:extLst>
              </p:cNvPr>
              <p:cNvCxnSpPr/>
              <p:nvPr/>
            </p:nvCxnSpPr>
            <p:spPr>
              <a:xfrm>
                <a:off x="11036446" y="3505007"/>
                <a:ext cx="0" cy="2048068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>
                <a:extLst>
                  <a:ext uri="{FF2B5EF4-FFF2-40B4-BE49-F238E27FC236}">
                    <a16:creationId xmlns:a16="http://schemas.microsoft.com/office/drawing/2014/main" id="{683B34C7-4B1B-D3DA-FA87-D4C17257E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0212" y="5553075"/>
                <a:ext cx="8506456" cy="0"/>
              </a:xfrm>
              <a:prstGeom prst="line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27">
                <a:extLst>
                  <a:ext uri="{FF2B5EF4-FFF2-40B4-BE49-F238E27FC236}">
                    <a16:creationId xmlns:a16="http://schemas.microsoft.com/office/drawing/2014/main" id="{488FA4FC-B335-87F8-AF9D-21A4A6A2B8B2}"/>
                  </a:ext>
                </a:extLst>
              </p:cNvPr>
              <p:cNvCxnSpPr>
                <a:cxnSpLocks/>
                <a:endCxn id="5" idx="2"/>
              </p:cNvCxnSpPr>
              <p:nvPr/>
            </p:nvCxnSpPr>
            <p:spPr>
              <a:xfrm flipV="1">
                <a:off x="2572625" y="4246560"/>
                <a:ext cx="0" cy="1306513"/>
              </a:xfrm>
              <a:prstGeom prst="straightConnector1">
                <a:avLst/>
              </a:prstGeom>
              <a:ln w="38100">
                <a:solidFill>
                  <a:schemeClr val="accent3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5495C1DE-C2AC-991E-D426-E875C88254EB}"/>
                </a:ext>
              </a:extLst>
            </p:cNvPr>
            <p:cNvSpPr txBox="1"/>
            <p:nvPr/>
          </p:nvSpPr>
          <p:spPr>
            <a:xfrm>
              <a:off x="2401555" y="2278879"/>
              <a:ext cx="254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 Mono" panose="020B0009020202020204" pitchFamily="49" charset="0"/>
                </a:rPr>
                <a:t>while</a:t>
              </a:r>
              <a:r>
                <a:rPr lang="it-IT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Aptos Mono" panose="020B0009020202020204" pitchFamily="49" charset="0"/>
                </a:rPr>
                <a:t>(i&lt;k-1)</a:t>
              </a:r>
              <a:endParaRPr lang="en-US" b="1">
                <a:solidFill>
                  <a:schemeClr val="tx2">
                    <a:lumMod val="60000"/>
                    <a:lumOff val="40000"/>
                  </a:schemeClr>
                </a:solidFill>
                <a:latin typeface="Aptos Mono" panose="020B0009020202020204" pitchFamily="49" charset="0"/>
              </a:endParaRPr>
            </a:p>
          </p:txBody>
        </p:sp>
      </p:grp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31973C7C-39A7-CA52-6D3C-3E10073947DD}"/>
              </a:ext>
            </a:extLst>
          </p:cNvPr>
          <p:cNvSpPr/>
          <p:nvPr/>
        </p:nvSpPr>
        <p:spPr>
          <a:xfrm>
            <a:off x="134053" y="4407352"/>
            <a:ext cx="1570599" cy="631494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extrusionH="76200" contourW="12700" prstMaterial="matte">
            <a:bevelT w="114300" h="114300"/>
            <a:bevelB w="0"/>
            <a:extrusionClr>
              <a:schemeClr val="bg1"/>
            </a:extrusionClr>
            <a:contourClr>
              <a:schemeClr val="bg1">
                <a:lumMod val="95000"/>
              </a:schemeClr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Aptos Mono" panose="020B0009020202020204" pitchFamily="49" charset="0"/>
              </a:rPr>
              <a:t>Optimizer</a:t>
            </a:r>
            <a:endParaRPr lang="en-US" b="1">
              <a:latin typeface="Aptos Mono" panose="020B0009020202020204" pitchFamily="49" charset="0"/>
            </a:endParaRP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71227CD6-8C77-37E9-AD73-5753F0ECA0CF}"/>
              </a:ext>
            </a:extLst>
          </p:cNvPr>
          <p:cNvCxnSpPr>
            <a:cxnSpLocks/>
            <a:endCxn id="52" idx="3"/>
          </p:cNvCxnSpPr>
          <p:nvPr/>
        </p:nvCxnSpPr>
        <p:spPr>
          <a:xfrm flipH="1" flipV="1">
            <a:off x="1704652" y="4723099"/>
            <a:ext cx="681361" cy="5111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B181B810-33E3-7046-02A6-3F202A8C5B38}"/>
              </a:ext>
            </a:extLst>
          </p:cNvPr>
          <p:cNvCxnSpPr>
            <a:cxnSpLocks/>
          </p:cNvCxnSpPr>
          <p:nvPr/>
        </p:nvCxnSpPr>
        <p:spPr>
          <a:xfrm flipV="1">
            <a:off x="2386012" y="4407352"/>
            <a:ext cx="0" cy="336098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4827515D-2C5F-41B4-161F-4FDB78232DB4}"/>
                  </a:ext>
                </a:extLst>
              </p:cNvPr>
              <p:cNvSpPr txBox="1"/>
              <p:nvPr/>
            </p:nvSpPr>
            <p:spPr>
              <a:xfrm>
                <a:off x="7757327" y="803864"/>
                <a:ext cx="3973289" cy="1518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>
                    <a:latin typeface="Aptos Mono" panose="020B0009020202020204" pitchFamily="49" charset="0"/>
                  </a:rPr>
                  <a:t>Legenda: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>
                    <a:latin typeface="Aptos Mono" panose="020B0009020202020204" pitchFamily="49" charset="0"/>
                  </a:rPr>
                  <a:t> VQE parameters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⟩⟨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>
                    <a:latin typeface="Aptos Mono" panose="020B0009020202020204" pitchFamily="49" charset="0"/>
                  </a:rPr>
                  <a:t> Projector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latin typeface="Aptos Mono" panose="020B0009020202020204" pitchFamily="49" charset="0"/>
                  </a:rPr>
                  <a:t> Penalty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>
                    <a:latin typeface="Aptos Mono" panose="020B0009020202020204" pitchFamily="49" charset="0"/>
                  </a:rPr>
                  <a:t>k total number of states</a:t>
                </a:r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4827515D-2C5F-41B4-161F-4FDB78232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327" y="803864"/>
                <a:ext cx="3973289" cy="1518749"/>
              </a:xfrm>
              <a:prstGeom prst="rect">
                <a:avLst/>
              </a:prstGeom>
              <a:blipFill>
                <a:blip r:embed="rId6"/>
                <a:stretch>
                  <a:fillRect l="-1382" t="-2410" b="-5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DEDE1533-6B4E-DC73-8819-F6B059F45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5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DB792-E367-07E9-782D-1F090B697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DD8A35-0586-B8DE-FDAB-6C6A657F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VQD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036FAE5-3175-70A7-F28A-C40B1F0ADA93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AC5CC71-BCD1-D110-3A7A-C53CDC5CE1A4}"/>
              </a:ext>
            </a:extLst>
          </p:cNvPr>
          <p:cNvSpPr/>
          <p:nvPr/>
        </p:nvSpPr>
        <p:spPr>
          <a:xfrm>
            <a:off x="591270" y="1609725"/>
            <a:ext cx="412140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How to </a:t>
            </a:r>
            <a:r>
              <a:rPr lang="it-IT" err="1">
                <a:latin typeface="Aptos Mono" panose="020B0009020202020204" pitchFamily="49" charset="0"/>
              </a:rPr>
              <a:t>choose</a:t>
            </a:r>
            <a:r>
              <a:rPr lang="it-IT">
                <a:latin typeface="Aptos Mono" panose="020B0009020202020204" pitchFamily="49" charset="0"/>
              </a:rPr>
              <a:t> the penalties</a:t>
            </a:r>
            <a:endParaRPr lang="en-US">
              <a:latin typeface="Aptos Mono" panose="020B0009020202020204" pitchFamily="49" charset="0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DBEF3B0-48F1-7A6C-FEFB-5A17346CA075}"/>
              </a:ext>
            </a:extLst>
          </p:cNvPr>
          <p:cNvGrpSpPr/>
          <p:nvPr/>
        </p:nvGrpSpPr>
        <p:grpSpPr>
          <a:xfrm>
            <a:off x="460643" y="2833629"/>
            <a:ext cx="6492818" cy="2846719"/>
            <a:chOff x="591267" y="2401556"/>
            <a:chExt cx="6492818" cy="2846719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C7D60D64-64B6-9C94-B698-D015454F75AB}"/>
                </a:ext>
              </a:extLst>
            </p:cNvPr>
            <p:cNvSpPr txBox="1"/>
            <p:nvPr/>
          </p:nvSpPr>
          <p:spPr>
            <a:xfrm>
              <a:off x="591268" y="2401556"/>
              <a:ext cx="64928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>
                  <a:latin typeface="Aptos Mono" panose="020B0009020202020204" pitchFamily="49" charset="0"/>
                </a:rPr>
                <a:t>The penalty must be </a:t>
              </a:r>
              <a:r>
                <a:rPr lang="it-IT" sz="2400" err="1">
                  <a:latin typeface="Aptos Mono" panose="020B0009020202020204" pitchFamily="49" charset="0"/>
                </a:rPr>
                <a:t>chosen</a:t>
              </a:r>
              <a:r>
                <a:rPr lang="it-IT" sz="2400">
                  <a:latin typeface="Aptos Mono" panose="020B0009020202020204" pitchFamily="49" charset="0"/>
                </a:rPr>
                <a:t> </a:t>
              </a:r>
              <a:r>
                <a:rPr lang="it-IT" sz="2400" err="1">
                  <a:latin typeface="Aptos Mono" panose="020B0009020202020204" pitchFamily="49" charset="0"/>
                </a:rPr>
                <a:t>such</a:t>
              </a:r>
              <a:r>
                <a:rPr lang="it-IT" sz="2400">
                  <a:latin typeface="Aptos Mono" panose="020B0009020202020204" pitchFamily="49" charset="0"/>
                </a:rPr>
                <a:t> </a:t>
              </a:r>
              <a:r>
                <a:rPr lang="it-IT" sz="2400" err="1">
                  <a:latin typeface="Aptos Mono" panose="020B0009020202020204" pitchFamily="49" charset="0"/>
                </a:rPr>
                <a:t>that</a:t>
              </a:r>
              <a:r>
                <a:rPr lang="it-IT" sz="2400">
                  <a:latin typeface="Aptos Mono" panose="020B0009020202020204" pitchFamily="49" charset="0"/>
                </a:rPr>
                <a:t>, </a:t>
              </a:r>
              <a:r>
                <a:rPr lang="it-IT" sz="2400" err="1">
                  <a:latin typeface="Aptos Mono" panose="020B0009020202020204" pitchFamily="49" charset="0"/>
                </a:rPr>
                <a:t>if</a:t>
              </a:r>
              <a:r>
                <a:rPr lang="it-IT" sz="2400">
                  <a:latin typeface="Aptos Mono" panose="020B0009020202020204" pitchFamily="49" charset="0"/>
                </a:rPr>
                <a:t> </a:t>
              </a:r>
              <a:r>
                <a:rPr lang="it-IT" sz="2400" err="1">
                  <a:latin typeface="Aptos Mono" panose="020B0009020202020204" pitchFamily="49" charset="0"/>
                </a:rPr>
                <a:t>we</a:t>
              </a:r>
              <a:r>
                <a:rPr lang="it-IT" sz="2400">
                  <a:latin typeface="Aptos Mono" panose="020B0009020202020204" pitchFamily="49" charset="0"/>
                </a:rPr>
                <a:t> are </a:t>
              </a:r>
              <a:r>
                <a:rPr lang="it-IT" sz="2400" err="1">
                  <a:latin typeface="Aptos Mono" panose="020B0009020202020204" pitchFamily="49" charset="0"/>
                </a:rPr>
                <a:t>at</a:t>
              </a:r>
              <a:r>
                <a:rPr lang="it-IT" sz="2400">
                  <a:latin typeface="Aptos Mono" panose="020B0009020202020204" pitchFamily="49" charset="0"/>
                </a:rPr>
                <a:t> stage k, </a:t>
              </a:r>
              <a:r>
                <a:rPr lang="it-IT" sz="2400" err="1">
                  <a:latin typeface="Aptos Mono" panose="020B0009020202020204" pitchFamily="49" charset="0"/>
                </a:rPr>
                <a:t>then</a:t>
              </a:r>
              <a:endParaRPr lang="it-IT" sz="2400">
                <a:latin typeface="Aptos Mono" panose="020B0009020202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CDD774A9-83CD-4D80-B514-BC1D6EADF695}"/>
                    </a:ext>
                  </a:extLst>
                </p:cNvPr>
                <p:cNvSpPr txBox="1"/>
                <p:nvPr/>
              </p:nvSpPr>
              <p:spPr>
                <a:xfrm>
                  <a:off x="2140299" y="3666422"/>
                  <a:ext cx="280519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CDD774A9-83CD-4D80-B514-BC1D6EADF6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299" y="3666422"/>
                  <a:ext cx="2805192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6FEBD9C0-9408-6380-E720-4A7747E26D38}"/>
                    </a:ext>
                  </a:extLst>
                </p:cNvPr>
                <p:cNvSpPr txBox="1"/>
                <p:nvPr/>
              </p:nvSpPr>
              <p:spPr>
                <a:xfrm>
                  <a:off x="591267" y="4417278"/>
                  <a:ext cx="649281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2400">
                      <a:latin typeface="Aptos Mono" panose="020B0009020202020204" pitchFamily="49" charset="0"/>
                    </a:rPr>
                    <a:t>So </a:t>
                  </a:r>
                  <a:r>
                    <a:rPr lang="it-IT" sz="2400" err="1">
                      <a:latin typeface="Aptos Mono" panose="020B0009020202020204" pitchFamily="49" charset="0"/>
                    </a:rPr>
                    <a:t>that</a:t>
                  </a:r>
                  <a:r>
                    <a:rPr lang="it-IT" sz="2400">
                      <a:latin typeface="Aptos Mono" panose="020B0009020202020204" pitchFamily="49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it-IT" sz="2400">
                      <a:latin typeface="Aptos Mono" panose="020B0009020202020204" pitchFamily="49" charset="0"/>
                    </a:rPr>
                    <a:t> </a:t>
                  </a:r>
                  <a:r>
                    <a:rPr lang="it-IT" sz="2400" err="1">
                      <a:latin typeface="Aptos Mono" panose="020B0009020202020204" pitchFamily="49" charset="0"/>
                    </a:rPr>
                    <a:t>is</a:t>
                  </a:r>
                  <a:r>
                    <a:rPr lang="it-IT" sz="2400">
                      <a:latin typeface="Aptos Mono" panose="020B0009020202020204" pitchFamily="49" charset="0"/>
                    </a:rPr>
                    <a:t> the new ground state.</a:t>
                  </a:r>
                </a:p>
              </p:txBody>
            </p:sp>
          </mc:Choice>
          <mc:Fallback xmlns="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6FEBD9C0-9408-6380-E720-4A7747E26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67" y="4417278"/>
                  <a:ext cx="6492817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502" t="-5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CD60FAC2-3885-D850-F39C-5EA0AB3D579C}"/>
              </a:ext>
            </a:extLst>
          </p:cNvPr>
          <p:cNvSpPr/>
          <p:nvPr/>
        </p:nvSpPr>
        <p:spPr>
          <a:xfrm>
            <a:off x="8004427" y="4636155"/>
            <a:ext cx="3165220" cy="311102"/>
          </a:xfrm>
          <a:prstGeom prst="roundRect">
            <a:avLst/>
          </a:prstGeom>
          <a:solidFill>
            <a:srgbClr val="00B0F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504CB4D-4BE3-D992-86D6-15C7F44D576A}"/>
              </a:ext>
            </a:extLst>
          </p:cNvPr>
          <p:cNvGrpSpPr/>
          <p:nvPr/>
        </p:nvGrpSpPr>
        <p:grpSpPr>
          <a:xfrm>
            <a:off x="7038975" y="661166"/>
            <a:ext cx="4314825" cy="5168134"/>
            <a:chOff x="7038975" y="661166"/>
            <a:chExt cx="4314825" cy="5168134"/>
          </a:xfrm>
        </p:grpSpPr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4553A0F0-AAB8-0E4F-84F2-55FFBECE47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9324" y="1125415"/>
              <a:ext cx="16751" cy="47038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C156CE66-99BA-2180-2915-1B94CD8E2365}"/>
                </a:ext>
              </a:extLst>
            </p:cNvPr>
            <p:cNvCxnSpPr/>
            <p:nvPr/>
          </p:nvCxnSpPr>
          <p:spPr>
            <a:xfrm>
              <a:off x="8098976" y="5576835"/>
              <a:ext cx="260252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87289079-2042-EA24-F145-C14606CB7C92}"/>
                </a:ext>
              </a:extLst>
            </p:cNvPr>
            <p:cNvCxnSpPr/>
            <p:nvPr/>
          </p:nvCxnSpPr>
          <p:spPr>
            <a:xfrm>
              <a:off x="8100653" y="4774655"/>
              <a:ext cx="260252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378E7E89-0472-751C-48A0-52374C6DED19}"/>
                </a:ext>
              </a:extLst>
            </p:cNvPr>
            <p:cNvCxnSpPr/>
            <p:nvPr/>
          </p:nvCxnSpPr>
          <p:spPr>
            <a:xfrm>
              <a:off x="8112381" y="3681063"/>
              <a:ext cx="260252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C63DC797-8D4C-4546-0347-F9A79DB8C868}"/>
                </a:ext>
              </a:extLst>
            </p:cNvPr>
            <p:cNvCxnSpPr/>
            <p:nvPr/>
          </p:nvCxnSpPr>
          <p:spPr>
            <a:xfrm>
              <a:off x="8110699" y="2493663"/>
              <a:ext cx="260252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8713343B-E721-6DAA-D58D-0C5EFB7ACF92}"/>
                </a:ext>
              </a:extLst>
            </p:cNvPr>
            <p:cNvCxnSpPr/>
            <p:nvPr/>
          </p:nvCxnSpPr>
          <p:spPr>
            <a:xfrm>
              <a:off x="8112377" y="1791956"/>
              <a:ext cx="2602523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B22C8F6D-C845-29C8-0578-21F0C8935EDD}"/>
                    </a:ext>
                  </a:extLst>
                </p:cNvPr>
                <p:cNvSpPr txBox="1"/>
                <p:nvPr/>
              </p:nvSpPr>
              <p:spPr>
                <a:xfrm>
                  <a:off x="10816124" y="1649567"/>
                  <a:ext cx="5150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B22C8F6D-C845-29C8-0578-21F0C8935E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6124" y="1649567"/>
                  <a:ext cx="5150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588" r="-4706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6F44A9C0-4400-B131-1658-D001996F1700}"/>
                    </a:ext>
                  </a:extLst>
                </p:cNvPr>
                <p:cNvSpPr txBox="1"/>
                <p:nvPr/>
              </p:nvSpPr>
              <p:spPr>
                <a:xfrm>
                  <a:off x="10838723" y="2355163"/>
                  <a:ext cx="5150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6F44A9C0-4400-B131-1658-D001996F17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723" y="2355163"/>
                  <a:ext cx="51507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588" r="-4706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12E98A0A-3FB5-45A7-1A61-66D927E07E5E}"/>
                </a:ext>
              </a:extLst>
            </p:cNvPr>
            <p:cNvSpPr txBox="1"/>
            <p:nvPr/>
          </p:nvSpPr>
          <p:spPr>
            <a:xfrm flipH="1">
              <a:off x="9189719" y="2879812"/>
              <a:ext cx="306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rgbClr val="7030A0"/>
                  </a:solidFill>
                </a:rPr>
                <a:t>…</a:t>
              </a:r>
              <a:endParaRPr lang="en-US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DF22B491-9F3F-7F8F-E665-2AA4D3937B4F}"/>
                    </a:ext>
                  </a:extLst>
                </p:cNvPr>
                <p:cNvSpPr txBox="1"/>
                <p:nvPr/>
              </p:nvSpPr>
              <p:spPr>
                <a:xfrm>
                  <a:off x="10816124" y="3542563"/>
                  <a:ext cx="2857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DF22B491-9F3F-7F8F-E665-2AA4D3937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6124" y="3542563"/>
                  <a:ext cx="28571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149" r="-1063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030685E2-6252-4CDC-00BF-C70B4F32E291}"/>
                    </a:ext>
                  </a:extLst>
                </p:cNvPr>
                <p:cNvSpPr txBox="1"/>
                <p:nvPr/>
              </p:nvSpPr>
              <p:spPr>
                <a:xfrm>
                  <a:off x="10838723" y="4636155"/>
                  <a:ext cx="2803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030685E2-6252-4CDC-00BF-C70B4F32E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723" y="4636155"/>
                  <a:ext cx="2803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565" r="-10870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CF134B8-90A1-A99C-A2E7-AF43CD9C63C1}"/>
                    </a:ext>
                  </a:extLst>
                </p:cNvPr>
                <p:cNvSpPr txBox="1"/>
                <p:nvPr/>
              </p:nvSpPr>
              <p:spPr>
                <a:xfrm>
                  <a:off x="10838723" y="5403349"/>
                  <a:ext cx="2857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DCF134B8-90A1-A99C-A2E7-AF43CD9C6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723" y="5403349"/>
                  <a:ext cx="28571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149" r="-1063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CF9F85B7-C46F-5439-E2C6-FED276B14541}"/>
                </a:ext>
              </a:extLst>
            </p:cNvPr>
            <p:cNvSpPr txBox="1"/>
            <p:nvPr/>
          </p:nvSpPr>
          <p:spPr>
            <a:xfrm>
              <a:off x="7038975" y="66116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/>
                <a:t>Energy</a:t>
              </a:r>
              <a:endParaRPr lang="en-US"/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556AF6B-E852-D17B-EBE1-E2ACE147F695}"/>
              </a:ext>
            </a:extLst>
          </p:cNvPr>
          <p:cNvGrpSpPr/>
          <p:nvPr/>
        </p:nvGrpSpPr>
        <p:grpSpPr>
          <a:xfrm>
            <a:off x="7816293" y="1788068"/>
            <a:ext cx="341221" cy="3788767"/>
            <a:chOff x="7877175" y="1788066"/>
            <a:chExt cx="341221" cy="3788767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DFF87199-DD2C-8277-9BD8-3EF738EAA99F}"/>
                </a:ext>
              </a:extLst>
            </p:cNvPr>
            <p:cNvCxnSpPr/>
            <p:nvPr/>
          </p:nvCxnSpPr>
          <p:spPr>
            <a:xfrm>
              <a:off x="7877175" y="1788066"/>
              <a:ext cx="0" cy="3788767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FD55D8D-A550-F5E8-DDD3-F66AD92FAFC2}"/>
                    </a:ext>
                  </a:extLst>
                </p:cNvPr>
                <p:cNvSpPr txBox="1"/>
                <p:nvPr/>
              </p:nvSpPr>
              <p:spPr>
                <a:xfrm>
                  <a:off x="7912222" y="3098140"/>
                  <a:ext cx="306174" cy="661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5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</m:oMath>
                    </m:oMathPara>
                  </a14:m>
                  <a:endParaRPr lang="it-IT" sz="2500" b="1"/>
                </a:p>
                <a:p>
                  <a:endParaRPr lang="it-IT" b="0"/>
                </a:p>
              </p:txBody>
            </p:sp>
          </mc:Choice>
          <mc:Fallback xmlns=""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4FD55D8D-A550-F5E8-DDD3-F66AD92FA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222" y="3098140"/>
                  <a:ext cx="306174" cy="661720"/>
                </a:xfrm>
                <a:prstGeom prst="rect">
                  <a:avLst/>
                </a:prstGeom>
                <a:blipFill>
                  <a:blip r:embed="rId9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E71BDF01-A5AE-4BB3-FAC6-1CBD97494912}"/>
              </a:ext>
            </a:extLst>
          </p:cNvPr>
          <p:cNvGrpSpPr/>
          <p:nvPr/>
        </p:nvGrpSpPr>
        <p:grpSpPr>
          <a:xfrm>
            <a:off x="8098976" y="4058530"/>
            <a:ext cx="3025466" cy="276999"/>
            <a:chOff x="7933517" y="6215876"/>
            <a:chExt cx="3025466" cy="276999"/>
          </a:xfrm>
        </p:grpSpPr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67C9C88E-18F3-33F2-9FE8-58C04FF5C850}"/>
                </a:ext>
              </a:extLst>
            </p:cNvPr>
            <p:cNvCxnSpPr/>
            <p:nvPr/>
          </p:nvCxnSpPr>
          <p:spPr>
            <a:xfrm>
              <a:off x="7933517" y="6389362"/>
              <a:ext cx="2602523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99F51885-2DD8-8C28-FEB6-04DD52C1738A}"/>
                    </a:ext>
                  </a:extLst>
                </p:cNvPr>
                <p:cNvSpPr txBox="1"/>
                <p:nvPr/>
              </p:nvSpPr>
              <p:spPr>
                <a:xfrm>
                  <a:off x="10673264" y="6215876"/>
                  <a:ext cx="285719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99F51885-2DD8-8C28-FEB6-04DD52C173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3264" y="6215876"/>
                  <a:ext cx="28571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9149" r="-10638" b="-1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2FE5FCA5-EDC9-7078-CD57-9AB6C966395B}"/>
              </a:ext>
            </a:extLst>
          </p:cNvPr>
          <p:cNvGrpSpPr/>
          <p:nvPr/>
        </p:nvGrpSpPr>
        <p:grpSpPr>
          <a:xfrm>
            <a:off x="8955882" y="4248159"/>
            <a:ext cx="576251" cy="1293689"/>
            <a:chOff x="8955882" y="4248159"/>
            <a:chExt cx="576251" cy="1293689"/>
          </a:xfrm>
        </p:grpSpPr>
        <p:cxnSp>
          <p:nvCxnSpPr>
            <p:cNvPr id="42" name="Connettore 2 41">
              <a:extLst>
                <a:ext uri="{FF2B5EF4-FFF2-40B4-BE49-F238E27FC236}">
                  <a16:creationId xmlns:a16="http://schemas.microsoft.com/office/drawing/2014/main" id="{DC0CC6C6-E2FD-5760-F4CA-3E612C222D9F}"/>
                </a:ext>
              </a:extLst>
            </p:cNvPr>
            <p:cNvCxnSpPr/>
            <p:nvPr/>
          </p:nvCxnSpPr>
          <p:spPr>
            <a:xfrm>
              <a:off x="9013240" y="4248159"/>
              <a:ext cx="0" cy="1293689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A45D0A93-18E6-FAEB-6023-CD697963645A}"/>
                    </a:ext>
                  </a:extLst>
                </p:cNvPr>
                <p:cNvSpPr txBox="1"/>
                <p:nvPr/>
              </p:nvSpPr>
              <p:spPr>
                <a:xfrm>
                  <a:off x="8955882" y="4370336"/>
                  <a:ext cx="57625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A45D0A93-18E6-FAEB-6023-CD69796364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882" y="4370336"/>
                  <a:ext cx="57625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14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Immagine 10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AE1A6C65-B142-D251-C796-9652F2E47F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CDA60-AA55-FF82-A54F-361F28B74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551709-2A39-CA96-768A-98A0EEF5D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901"/>
            <a:ext cx="10515600" cy="1325563"/>
          </a:xfrm>
        </p:spPr>
        <p:txBody>
          <a:bodyPr/>
          <a:lstStyle/>
          <a:p>
            <a:r>
              <a:rPr lang="it-IT"/>
              <a:t>VQD</a:t>
            </a:r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5774FE9B-FDB7-6065-A030-3E240AEC1030}"/>
              </a:ext>
            </a:extLst>
          </p:cNvPr>
          <p:cNvCxnSpPr/>
          <p:nvPr/>
        </p:nvCxnSpPr>
        <p:spPr>
          <a:xfrm>
            <a:off x="591269" y="321842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1540FD98-F366-F54B-6DA8-FC6F5BF43CC5}"/>
              </a:ext>
            </a:extLst>
          </p:cNvPr>
          <p:cNvSpPr/>
          <p:nvPr/>
        </p:nvSpPr>
        <p:spPr>
          <a:xfrm>
            <a:off x="591270" y="1308501"/>
            <a:ext cx="3752130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implementation intro</a:t>
            </a:r>
            <a:endParaRPr lang="en-US">
              <a:latin typeface="Aptos Mono" panose="020B0009020202020204" pitchFamily="49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030F2E1-65E9-7FFD-CC0F-D237B5B8C2BF}"/>
              </a:ext>
            </a:extLst>
          </p:cNvPr>
          <p:cNvGrpSpPr/>
          <p:nvPr/>
        </p:nvGrpSpPr>
        <p:grpSpPr>
          <a:xfrm>
            <a:off x="2696279" y="2991251"/>
            <a:ext cx="6799442" cy="1629387"/>
            <a:chOff x="2735803" y="2965211"/>
            <a:chExt cx="6799442" cy="16293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ttangolo con angoli arrotondati 16">
                  <a:extLst>
                    <a:ext uri="{FF2B5EF4-FFF2-40B4-BE49-F238E27FC236}">
                      <a16:creationId xmlns:a16="http://schemas.microsoft.com/office/drawing/2014/main" id="{B9D1E742-F6E7-FE39-3205-75536C7F1162}"/>
                    </a:ext>
                  </a:extLst>
                </p:cNvPr>
                <p:cNvSpPr/>
                <p:nvPr/>
              </p:nvSpPr>
              <p:spPr>
                <a:xfrm>
                  <a:off x="2735803" y="2991251"/>
                  <a:ext cx="2116449" cy="1603347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>
                  <a:softEdge rad="0"/>
                </a:effectLst>
                <a:scene3d>
                  <a:camera prst="orthographicFront"/>
                  <a:lightRig rig="threePt" dir="t"/>
                </a:scene3d>
                <a:sp3d extrusionH="76200" contourW="12700" prstMaterial="matte">
                  <a:bevelT w="114300" h="114300"/>
                  <a:bevelB w="0"/>
                  <a:extrusionClr>
                    <a:schemeClr val="bg1"/>
                  </a:extrusionClr>
                  <a:contourClr>
                    <a:schemeClr val="bg1">
                      <a:lumMod val="95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1500" b="1" err="1">
                      <a:latin typeface="Aptos Mono" panose="020B0009020202020204" pitchFamily="49" charset="0"/>
                    </a:rPr>
                    <a:t>Ansatz</a:t>
                  </a:r>
                  <a:r>
                    <a:rPr lang="it-IT" sz="1500" b="1">
                      <a:latin typeface="Aptos Mono" panose="020B0009020202020204" pitchFamily="49" charset="0"/>
                    </a:rPr>
                    <a:t> </a:t>
                  </a:r>
                  <a:r>
                    <a:rPr lang="it-IT" sz="1500" b="1" err="1">
                      <a:latin typeface="Aptos Mono" panose="020B0009020202020204" pitchFamily="49" charset="0"/>
                    </a:rPr>
                    <a:t>circuit</a:t>
                  </a:r>
                  <a:endParaRPr lang="it-IT" sz="1500" b="1">
                    <a:latin typeface="Aptos Mono" panose="020B0009020202020204" pitchFamily="49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it-IT" sz="15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500" b="1">
                    <a:latin typeface="Aptos Mono" panose="020B0009020202020204" pitchFamily="49" charset="0"/>
                  </a:endParaRPr>
                </a:p>
              </p:txBody>
            </p:sp>
          </mc:Choice>
          <mc:Fallback xmlns="">
            <p:sp>
              <p:nvSpPr>
                <p:cNvPr id="6" name="Rettangolo con angoli arrotondati 16">
                  <a:extLst>
                    <a:ext uri="{FF2B5EF4-FFF2-40B4-BE49-F238E27FC236}">
                      <a16:creationId xmlns:a16="http://schemas.microsoft.com/office/drawing/2014/main" id="{B9D1E742-F6E7-FE39-3205-75536C7F11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03" y="2991251"/>
                  <a:ext cx="2116449" cy="1603347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softEdge rad="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ttangolo con angoli arrotondati 15">
              <a:extLst>
                <a:ext uri="{FF2B5EF4-FFF2-40B4-BE49-F238E27FC236}">
                  <a16:creationId xmlns:a16="http://schemas.microsoft.com/office/drawing/2014/main" id="{F9624708-B440-B8FE-0DDC-C92861F8A0AF}"/>
                </a:ext>
              </a:extLst>
            </p:cNvPr>
            <p:cNvSpPr/>
            <p:nvPr/>
          </p:nvSpPr>
          <p:spPr>
            <a:xfrm>
              <a:off x="7418796" y="2991251"/>
              <a:ext cx="2116449" cy="1603346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14300" h="114300"/>
              <a:bevelB w="0"/>
              <a:extrusionClr>
                <a:schemeClr val="bg1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500" b="1" err="1">
                  <a:latin typeface="Aptos Mono" panose="020B0009020202020204" pitchFamily="49" charset="0"/>
                </a:rPr>
                <a:t>Classical</a:t>
              </a:r>
              <a:r>
                <a:rPr lang="it-IT" sz="1500" b="1">
                  <a:latin typeface="Aptos Mono" panose="020B0009020202020204" pitchFamily="49" charset="0"/>
                </a:rPr>
                <a:t> </a:t>
              </a:r>
              <a:r>
                <a:rPr lang="it-IT" sz="1500" b="1" err="1">
                  <a:latin typeface="Aptos Mono" panose="020B0009020202020204" pitchFamily="49" charset="0"/>
                </a:rPr>
                <a:t>Optimizer</a:t>
              </a:r>
              <a:endParaRPr lang="en-US" sz="1500" b="1">
                <a:latin typeface="Aptos Mono" panose="020B0009020202020204" pitchFamily="49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721CDDA-92DD-EBFF-A7C5-74E232D1F64F}"/>
                </a:ext>
              </a:extLst>
            </p:cNvPr>
            <p:cNvCxnSpPr>
              <a:cxnSpLocks/>
            </p:cNvCxnSpPr>
            <p:nvPr/>
          </p:nvCxnSpPr>
          <p:spPr>
            <a:xfrm>
              <a:off x="5061857" y="3388989"/>
              <a:ext cx="214448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E7AD6B-8AD1-3881-016E-2A552F44C723}"/>
                </a:ext>
              </a:extLst>
            </p:cNvPr>
            <p:cNvSpPr txBox="1"/>
            <p:nvPr/>
          </p:nvSpPr>
          <p:spPr>
            <a:xfrm>
              <a:off x="4756786" y="2965211"/>
              <a:ext cx="25913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>
                  <a:latin typeface="Aptos Mono" panose="020B0009020202020204" pitchFamily="49" charset="0"/>
                </a:rPr>
                <a:t>Cost </a:t>
              </a:r>
              <a:r>
                <a:rPr lang="it-IT" sz="1500" err="1">
                  <a:latin typeface="Aptos Mono" panose="020B0009020202020204" pitchFamily="49" charset="0"/>
                </a:rPr>
                <a:t>function</a:t>
              </a:r>
              <a:endParaRPr lang="en-US" sz="1500">
                <a:latin typeface="Aptos Mono" panose="020B0009020202020204" pitchFamily="49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5C62EF-6C4E-6386-0A94-CAE223382B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1857" y="4096560"/>
              <a:ext cx="214448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D22A3E-2F77-1AF4-A545-90C13042D44C}"/>
                </a:ext>
              </a:extLst>
            </p:cNvPr>
            <p:cNvSpPr txBox="1"/>
            <p:nvPr/>
          </p:nvSpPr>
          <p:spPr>
            <a:xfrm>
              <a:off x="4554952" y="4256043"/>
              <a:ext cx="31611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err="1">
                  <a:latin typeface="Aptos Mono" panose="020B0009020202020204" pitchFamily="49" charset="0"/>
                </a:rPr>
                <a:t>Optimized</a:t>
              </a:r>
              <a:r>
                <a:rPr lang="it-IT" sz="1500">
                  <a:latin typeface="Aptos Mono" panose="020B0009020202020204" pitchFamily="49" charset="0"/>
                </a:rPr>
                <a:t> </a:t>
              </a:r>
              <a:r>
                <a:rPr lang="it-IT" sz="1500" err="1">
                  <a:latin typeface="Aptos Mono" panose="020B0009020202020204" pitchFamily="49" charset="0"/>
                </a:rPr>
                <a:t>parameters</a:t>
              </a:r>
              <a:endParaRPr lang="en-US" sz="1500">
                <a:latin typeface="Aptos Mono" panose="020B0009020202020204" pitchFamily="49" charset="0"/>
              </a:endParaRPr>
            </a:p>
          </p:txBody>
        </p:sp>
      </p:grpSp>
      <p:sp>
        <p:nvSpPr>
          <p:cNvPr id="42" name="Segnaposto piè di pagina 6">
            <a:extLst>
              <a:ext uri="{FF2B5EF4-FFF2-40B4-BE49-F238E27FC236}">
                <a16:creationId xmlns:a16="http://schemas.microsoft.com/office/drawing/2014/main" id="{F8D4E500-0FBD-DA3B-32BD-6CB847214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/>
              <a:t>Politecnico di Torino</a:t>
            </a:r>
            <a:endParaRPr lang="en-US"/>
          </a:p>
        </p:txBody>
      </p:sp>
      <p:pic>
        <p:nvPicPr>
          <p:cNvPr id="3" name="Immagine 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AEFDF9FE-C0F5-3718-D82F-7B4005989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99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170BD-D464-AE57-5E19-58DD2FAD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68B69-7680-746F-ED74-9D04D87D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640"/>
            <a:ext cx="10515600" cy="1325563"/>
          </a:xfrm>
        </p:spPr>
        <p:txBody>
          <a:bodyPr/>
          <a:lstStyle/>
          <a:p>
            <a:r>
              <a:rPr lang="it-IT"/>
              <a:t>VQD</a:t>
            </a:r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8BBB139-C910-EC1C-4A66-DE5794C8A471}"/>
              </a:ext>
            </a:extLst>
          </p:cNvPr>
          <p:cNvCxnSpPr/>
          <p:nvPr/>
        </p:nvCxnSpPr>
        <p:spPr>
          <a:xfrm>
            <a:off x="591269" y="321842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787F186F-D899-C86C-13A0-63B126FD2BDE}"/>
              </a:ext>
            </a:extLst>
          </p:cNvPr>
          <p:cNvSpPr/>
          <p:nvPr/>
        </p:nvSpPr>
        <p:spPr>
          <a:xfrm>
            <a:off x="591270" y="1308501"/>
            <a:ext cx="44270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Aptos Mono" panose="020B0009020202020204" pitchFamily="49" charset="0"/>
              </a:rPr>
              <a:t>Ansatz</a:t>
            </a:r>
            <a:r>
              <a:rPr lang="it-IT">
                <a:latin typeface="Aptos Mono" panose="020B0009020202020204" pitchFamily="49" charset="0"/>
              </a:rPr>
              <a:t> – </a:t>
            </a:r>
            <a:r>
              <a:rPr lang="it-IT" err="1">
                <a:latin typeface="Aptos Mono" panose="020B0009020202020204" pitchFamily="49" charset="0"/>
              </a:rPr>
              <a:t>encoding</a:t>
            </a:r>
            <a:r>
              <a:rPr lang="it-IT">
                <a:latin typeface="Aptos Mono" panose="020B0009020202020204" pitchFamily="49" charset="0"/>
              </a:rPr>
              <a:t> </a:t>
            </a:r>
            <a:r>
              <a:rPr lang="it-IT" err="1">
                <a:latin typeface="Aptos Mono" panose="020B0009020202020204" pitchFamily="49" charset="0"/>
              </a:rPr>
              <a:t>circuit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665239-5C6F-A494-8B9A-E82618A4D1DD}"/>
              </a:ext>
            </a:extLst>
          </p:cNvPr>
          <p:cNvSpPr txBox="1"/>
          <p:nvPr/>
        </p:nvSpPr>
        <p:spPr>
          <a:xfrm>
            <a:off x="4791429" y="2609180"/>
            <a:ext cx="2754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latin typeface="Aptos Mono" panose="020B0009020202020204" pitchFamily="49" charset="0"/>
              </a:rPr>
              <a:t>Angle </a:t>
            </a:r>
            <a:r>
              <a:rPr lang="it-IT" sz="2800" err="1">
                <a:latin typeface="Aptos Mono" panose="020B0009020202020204" pitchFamily="49" charset="0"/>
              </a:rPr>
              <a:t>Encoding</a:t>
            </a:r>
            <a:endParaRPr lang="en-US" sz="2800">
              <a:latin typeface="Aptos Mono" panose="020B0009020202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33F15-F6C0-B1C7-1E10-491D9BF6E549}"/>
              </a:ext>
            </a:extLst>
          </p:cNvPr>
          <p:cNvSpPr txBox="1"/>
          <p:nvPr/>
        </p:nvSpPr>
        <p:spPr>
          <a:xfrm>
            <a:off x="627650" y="2609181"/>
            <a:ext cx="3483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err="1">
                <a:latin typeface="Aptos Mono" panose="020B0009020202020204" pitchFamily="49" charset="0"/>
              </a:rPr>
              <a:t>Amplitude</a:t>
            </a:r>
            <a:r>
              <a:rPr lang="it-IT" sz="2800">
                <a:latin typeface="Aptos Mono" panose="020B0009020202020204" pitchFamily="49" charset="0"/>
              </a:rPr>
              <a:t> </a:t>
            </a:r>
            <a:r>
              <a:rPr lang="it-IT" sz="2800" err="1">
                <a:latin typeface="Aptos Mono" panose="020B0009020202020204" pitchFamily="49" charset="0"/>
              </a:rPr>
              <a:t>Encoding</a:t>
            </a:r>
            <a:endParaRPr lang="en-US" sz="2800">
              <a:latin typeface="Aptos Mono" panose="020B0009020202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2F3B9-944D-45E0-7A61-8755029BD0DD}"/>
              </a:ext>
            </a:extLst>
          </p:cNvPr>
          <p:cNvSpPr txBox="1"/>
          <p:nvPr/>
        </p:nvSpPr>
        <p:spPr>
          <a:xfrm>
            <a:off x="8545286" y="2614117"/>
            <a:ext cx="2808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err="1">
                <a:latin typeface="Aptos Mono" panose="020B0009020202020204" pitchFamily="49" charset="0"/>
              </a:rPr>
              <a:t>Basis</a:t>
            </a:r>
            <a:r>
              <a:rPr lang="it-IT" sz="2800">
                <a:latin typeface="Aptos Mono" panose="020B0009020202020204" pitchFamily="49" charset="0"/>
              </a:rPr>
              <a:t> </a:t>
            </a:r>
            <a:r>
              <a:rPr lang="it-IT" sz="2800" err="1">
                <a:latin typeface="Aptos Mono" panose="020B0009020202020204" pitchFamily="49" charset="0"/>
              </a:rPr>
              <a:t>Encoding</a:t>
            </a:r>
            <a:endParaRPr lang="en-US" sz="2800">
              <a:latin typeface="Aptos Mono" panose="020B0009020202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EBE2C-D693-1FE2-BBC4-F2755AF22AA6}"/>
              </a:ext>
            </a:extLst>
          </p:cNvPr>
          <p:cNvSpPr txBox="1"/>
          <p:nvPr/>
        </p:nvSpPr>
        <p:spPr>
          <a:xfrm>
            <a:off x="3882481" y="1904495"/>
            <a:ext cx="44270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400" b="1">
                <a:latin typeface="Aptos Mono"/>
              </a:rPr>
              <a:t>System with N features</a:t>
            </a:r>
            <a:endParaRPr lang="en-US" sz="2400" b="1">
              <a:latin typeface="Aptos Mo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2ECEFB-508D-718F-63CC-85C04F39291D}"/>
                  </a:ext>
                </a:extLst>
              </p:cNvPr>
              <p:cNvSpPr txBox="1"/>
              <p:nvPr/>
            </p:nvSpPr>
            <p:spPr>
              <a:xfrm>
                <a:off x="5475958" y="3875150"/>
                <a:ext cx="12400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𝑞𝑢𝑏𝑖𝑡𝑠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2ECEFB-508D-718F-63CC-85C04F392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958" y="3875150"/>
                <a:ext cx="1240083" cy="369332"/>
              </a:xfrm>
              <a:prstGeom prst="rect">
                <a:avLst/>
              </a:prstGeom>
              <a:blipFill>
                <a:blip r:embed="rId3"/>
                <a:stretch>
                  <a:fillRect l="-5392" r="-833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F57E16-6823-91CA-23F6-8A65115A8B13}"/>
                  </a:ext>
                </a:extLst>
              </p:cNvPr>
              <p:cNvSpPr txBox="1"/>
              <p:nvPr/>
            </p:nvSpPr>
            <p:spPr>
              <a:xfrm>
                <a:off x="9012822" y="3875150"/>
                <a:ext cx="17284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𝑞𝑢𝑏𝑖𝑡𝑠</m:t>
                      </m:r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F57E16-6823-91CA-23F6-8A65115A8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22" y="3875150"/>
                <a:ext cx="1728487" cy="369332"/>
              </a:xfrm>
              <a:prstGeom prst="rect">
                <a:avLst/>
              </a:prstGeom>
              <a:blipFill>
                <a:blip r:embed="rId4"/>
                <a:stretch>
                  <a:fillRect l="-5986" r="-1162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0DC2D1-B589-BA0E-E27E-3CC8B5389242}"/>
                  </a:ext>
                </a:extLst>
              </p:cNvPr>
              <p:cNvSpPr txBox="1"/>
              <p:nvPr/>
            </p:nvSpPr>
            <p:spPr>
              <a:xfrm>
                <a:off x="1348646" y="3875150"/>
                <a:ext cx="189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𝑞𝑢𝑏𝑖𝑡𝑠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0DC2D1-B589-BA0E-E27E-3CC8B5389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646" y="3875150"/>
                <a:ext cx="1896481" cy="369332"/>
              </a:xfrm>
              <a:prstGeom prst="rect">
                <a:avLst/>
              </a:prstGeom>
              <a:blipFill>
                <a:blip r:embed="rId5"/>
                <a:stretch>
                  <a:fillRect l="-5145" r="-546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15EC6B-39F0-98A0-B7E2-A5660034CD44}"/>
              </a:ext>
            </a:extLst>
          </p:cNvPr>
          <p:cNvCxnSpPr/>
          <p:nvPr/>
        </p:nvCxnSpPr>
        <p:spPr>
          <a:xfrm>
            <a:off x="4354286" y="2634064"/>
            <a:ext cx="0" cy="372228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B9D9A9-6D6A-A74E-8B33-22E612F58D4C}"/>
              </a:ext>
            </a:extLst>
          </p:cNvPr>
          <p:cNvCxnSpPr/>
          <p:nvPr/>
        </p:nvCxnSpPr>
        <p:spPr>
          <a:xfrm>
            <a:off x="7903029" y="2634064"/>
            <a:ext cx="0" cy="372228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65C5EDF-F3B6-2479-6D91-BDE4C5AF7329}"/>
              </a:ext>
            </a:extLst>
          </p:cNvPr>
          <p:cNvSpPr txBox="1"/>
          <p:nvPr/>
        </p:nvSpPr>
        <p:spPr>
          <a:xfrm>
            <a:off x="712746" y="4522240"/>
            <a:ext cx="344733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latin typeface="Aptos Mono"/>
              </a:rPr>
              <a:t>exponential number of transformations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367E41-56B4-9E52-E54C-433D053B6C0C}"/>
              </a:ext>
            </a:extLst>
          </p:cNvPr>
          <p:cNvSpPr txBox="1"/>
          <p:nvPr/>
        </p:nvSpPr>
        <p:spPr>
          <a:xfrm>
            <a:off x="4372333" y="4610587"/>
            <a:ext cx="344733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latin typeface="Aptos Mono"/>
              </a:rPr>
              <a:t>linear </a:t>
            </a:r>
            <a:endParaRPr lang="en-US"/>
          </a:p>
          <a:p>
            <a:pPr algn="ctr"/>
            <a:r>
              <a:rPr lang="en-US" sz="2400">
                <a:latin typeface="Aptos Mono"/>
              </a:rPr>
              <a:t>number of transformations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426BFC-74D0-6133-5411-2A786397AAA9}"/>
              </a:ext>
            </a:extLst>
          </p:cNvPr>
          <p:cNvSpPr txBox="1"/>
          <p:nvPr/>
        </p:nvSpPr>
        <p:spPr>
          <a:xfrm>
            <a:off x="8153401" y="4610586"/>
            <a:ext cx="344733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latin typeface="Aptos Mono"/>
              </a:rPr>
              <a:t>direct encoding into the computational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4A6E53-4CB2-A930-CFBC-46729D2E9E7B}"/>
                  </a:ext>
                </a:extLst>
              </p:cNvPr>
              <p:cNvSpPr txBox="1"/>
              <p:nvPr/>
            </p:nvSpPr>
            <p:spPr>
              <a:xfrm>
                <a:off x="7663547" y="4244482"/>
                <a:ext cx="442703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400" b="0" i="0" smtClean="0"/>
                        <m:t>M</m:t>
                      </m:r>
                      <m:r>
                        <m:rPr>
                          <m:nor/>
                        </m:rPr>
                        <a:rPr lang="it-IT" sz="1400" b="0" i="0" smtClean="0"/>
                        <m:t> </m:t>
                      </m:r>
                      <m:r>
                        <m:rPr>
                          <m:nor/>
                        </m:rPr>
                        <a:rPr lang="it-IT" sz="1400" b="0" i="0" smtClean="0"/>
                        <m:t>is</m:t>
                      </m:r>
                      <m:r>
                        <m:rPr>
                          <m:nor/>
                        </m:rPr>
                        <a:rPr lang="it-IT" sz="1400" b="0" i="0" smtClean="0"/>
                        <m:t> </m:t>
                      </m:r>
                      <m:r>
                        <m:rPr>
                          <m:nor/>
                        </m:rPr>
                        <a:rPr lang="it-IT" sz="1400" b="0" i="0" smtClean="0"/>
                        <m:t>the</m:t>
                      </m:r>
                      <m:r>
                        <m:rPr>
                          <m:nor/>
                        </m:rPr>
                        <a:rPr lang="it-IT" sz="1400" b="0" i="0" smtClean="0"/>
                        <m:t> </m:t>
                      </m:r>
                      <m:r>
                        <m:rPr>
                          <m:nor/>
                        </m:rPr>
                        <a:rPr lang="en-US" sz="1400" smtClean="0"/>
                        <m:t>number</m:t>
                      </m:r>
                      <m:r>
                        <m:rPr>
                          <m:nor/>
                        </m:rPr>
                        <a:rPr lang="en-US" sz="1400" smtClean="0"/>
                        <m:t> </m:t>
                      </m:r>
                      <m:r>
                        <m:rPr>
                          <m:nor/>
                        </m:rPr>
                        <a:rPr lang="en-US" sz="1400" smtClean="0"/>
                        <m:t>of</m:t>
                      </m:r>
                      <m:r>
                        <m:rPr>
                          <m:nor/>
                        </m:rPr>
                        <a:rPr lang="en-US" sz="1400" smtClean="0"/>
                        <m:t> </m:t>
                      </m:r>
                      <m:r>
                        <m:rPr>
                          <m:nor/>
                        </m:rPr>
                        <a:rPr lang="en-US" sz="1400" smtClean="0"/>
                        <m:t>bits</m:t>
                      </m:r>
                      <m:r>
                        <m:rPr>
                          <m:nor/>
                        </m:rPr>
                        <a:rPr lang="en-US" sz="1400" smtClean="0"/>
                        <m:t> </m:t>
                      </m:r>
                      <m:r>
                        <m:rPr>
                          <m:nor/>
                        </m:rPr>
                        <a:rPr lang="en-US" sz="1400" smtClean="0"/>
                        <m:t>in</m:t>
                      </m:r>
                      <m:r>
                        <m:rPr>
                          <m:nor/>
                        </m:rPr>
                        <a:rPr lang="en-US" sz="1400" smtClean="0"/>
                        <m:t> </m:t>
                      </m:r>
                      <m:r>
                        <m:rPr>
                          <m:nor/>
                        </m:rPr>
                        <a:rPr lang="en-US" sz="1400" smtClean="0"/>
                        <m:t>the</m:t>
                      </m:r>
                      <m:r>
                        <m:rPr>
                          <m:nor/>
                        </m:rPr>
                        <a:rPr lang="en-US" sz="1400" smtClean="0"/>
                        <m:t> </m:t>
                      </m:r>
                      <m:r>
                        <m:rPr>
                          <m:nor/>
                        </m:rPr>
                        <a:rPr lang="en-US" sz="1400" smtClean="0"/>
                        <m:t>binary</m:t>
                      </m:r>
                      <m:r>
                        <m:rPr>
                          <m:nor/>
                        </m:rPr>
                        <a:rPr lang="en-US" sz="1400" smtClean="0"/>
                        <m:t> </m:t>
                      </m:r>
                      <m:r>
                        <m:rPr>
                          <m:nor/>
                        </m:rPr>
                        <a:rPr lang="en-US" sz="1400" smtClean="0"/>
                        <m:t>string</m:t>
                      </m:r>
                    </m:oMath>
                  </m:oMathPara>
                </a14:m>
                <a:endParaRPr lang="en-US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4A6E53-4CB2-A930-CFBC-46729D2E9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47" y="4244482"/>
                <a:ext cx="4427036" cy="215444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2026C539-5C37-D19E-9190-0C5F4E055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037" y="4865267"/>
            <a:ext cx="395504" cy="3955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FD387E-CCA7-EE47-8D4E-7361D5F2A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9954" y="4001208"/>
            <a:ext cx="395504" cy="3955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BDCD12E-D0D3-F88D-6A74-E53E8F8AD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9100" y="3884785"/>
            <a:ext cx="395497" cy="39549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79CCF8-E9ED-ADA2-FF52-76B3983D0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031" y="4900572"/>
            <a:ext cx="395497" cy="3954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6268AB-CA37-C639-FEAB-0CD56156B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4553" y="3882509"/>
            <a:ext cx="395497" cy="3954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C7C288D-637E-4991-6C4C-3D96B7634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6999" y="4976243"/>
            <a:ext cx="395497" cy="395497"/>
          </a:xfrm>
          <a:prstGeom prst="rect">
            <a:avLst/>
          </a:prstGeom>
        </p:spPr>
      </p:pic>
      <p:pic>
        <p:nvPicPr>
          <p:cNvPr id="3" name="Immagine 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271321BF-F0E3-5553-D6B9-1CB2BB12FC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4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930E-824C-C6D0-FF91-A6955B84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C41FB0-AA8B-E8BD-84E4-A5FC76E3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40"/>
            <a:ext cx="10515600" cy="1325563"/>
          </a:xfrm>
        </p:spPr>
        <p:txBody>
          <a:bodyPr/>
          <a:lstStyle/>
          <a:p>
            <a:r>
              <a:rPr lang="it-IT"/>
              <a:t>VQD</a:t>
            </a:r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F7115AC6-65B1-A686-62A4-0C7C3AA1FD77}"/>
              </a:ext>
            </a:extLst>
          </p:cNvPr>
          <p:cNvCxnSpPr/>
          <p:nvPr/>
        </p:nvCxnSpPr>
        <p:spPr>
          <a:xfrm>
            <a:off x="591269" y="321842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05E2DC06-F62E-EC18-F276-26A290A1DF38}"/>
              </a:ext>
            </a:extLst>
          </p:cNvPr>
          <p:cNvSpPr/>
          <p:nvPr/>
        </p:nvSpPr>
        <p:spPr>
          <a:xfrm>
            <a:off x="591270" y="1308501"/>
            <a:ext cx="4427038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Aptos Mono" panose="020B0009020202020204" pitchFamily="49" charset="0"/>
              </a:rPr>
              <a:t>Ansatz</a:t>
            </a:r>
            <a:r>
              <a:rPr lang="it-IT">
                <a:latin typeface="Aptos Mono" panose="020B0009020202020204" pitchFamily="49" charset="0"/>
              </a:rPr>
              <a:t> – </a:t>
            </a:r>
            <a:r>
              <a:rPr lang="it-IT" err="1">
                <a:latin typeface="Aptos Mono" panose="020B0009020202020204" pitchFamily="49" charset="0"/>
              </a:rPr>
              <a:t>entangling</a:t>
            </a:r>
            <a:r>
              <a:rPr lang="it-IT">
                <a:latin typeface="Aptos Mono" panose="020B0009020202020204" pitchFamily="49" charset="0"/>
              </a:rPr>
              <a:t> </a:t>
            </a:r>
            <a:r>
              <a:rPr lang="it-IT" err="1">
                <a:latin typeface="Aptos Mono" panose="020B0009020202020204" pitchFamily="49" charset="0"/>
              </a:rPr>
              <a:t>layer</a:t>
            </a:r>
            <a:endParaRPr lang="en-US">
              <a:latin typeface="Aptos Mono" panose="020B0009020202020204" pitchFamily="49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563BB5-1A20-DF5B-FEF9-CB8C24B24D20}"/>
              </a:ext>
            </a:extLst>
          </p:cNvPr>
          <p:cNvCxnSpPr/>
          <p:nvPr/>
        </p:nvCxnSpPr>
        <p:spPr>
          <a:xfrm>
            <a:off x="6030686" y="2220404"/>
            <a:ext cx="0" cy="372228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D7EF629-7C46-171C-BA8A-CCCC2627179E}"/>
              </a:ext>
            </a:extLst>
          </p:cNvPr>
          <p:cNvSpPr txBox="1"/>
          <p:nvPr/>
        </p:nvSpPr>
        <p:spPr>
          <a:xfrm>
            <a:off x="6516826" y="2218610"/>
            <a:ext cx="500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err="1">
                <a:latin typeface="Aptos Mono" panose="020B0009020202020204" pitchFamily="49" charset="0"/>
              </a:rPr>
              <a:t>Strongly</a:t>
            </a:r>
            <a:r>
              <a:rPr lang="it-IT" sz="2400">
                <a:latin typeface="Aptos Mono" panose="020B0009020202020204" pitchFamily="49" charset="0"/>
              </a:rPr>
              <a:t> </a:t>
            </a:r>
            <a:r>
              <a:rPr lang="it-IT" sz="2400" err="1">
                <a:latin typeface="Aptos Mono" panose="020B0009020202020204" pitchFamily="49" charset="0"/>
              </a:rPr>
              <a:t>Entangling</a:t>
            </a:r>
            <a:r>
              <a:rPr lang="it-IT" sz="2400">
                <a:latin typeface="Aptos Mono" panose="020B0009020202020204" pitchFamily="49" charset="0"/>
              </a:rPr>
              <a:t> Layer</a:t>
            </a:r>
            <a:endParaRPr lang="en-US" sz="2400">
              <a:latin typeface="Aptos Mono" panose="020B0009020202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EFEF5-0A9C-911D-3220-9756E72116D3}"/>
              </a:ext>
            </a:extLst>
          </p:cNvPr>
          <p:cNvSpPr txBox="1"/>
          <p:nvPr/>
        </p:nvSpPr>
        <p:spPr>
          <a:xfrm>
            <a:off x="1030424" y="2218610"/>
            <a:ext cx="442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latin typeface="Aptos Mono" panose="020B0009020202020204" pitchFamily="49" charset="0"/>
              </a:rPr>
              <a:t>Basic </a:t>
            </a:r>
            <a:r>
              <a:rPr lang="it-IT" sz="2400" err="1">
                <a:latin typeface="Aptos Mono" panose="020B0009020202020204" pitchFamily="49" charset="0"/>
              </a:rPr>
              <a:t>Entangler</a:t>
            </a:r>
            <a:r>
              <a:rPr lang="it-IT" sz="2400">
                <a:latin typeface="Aptos Mono" panose="020B0009020202020204" pitchFamily="49" charset="0"/>
              </a:rPr>
              <a:t> Layer</a:t>
            </a:r>
            <a:endParaRPr lang="en-US" sz="2400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4A175-D182-C8EC-2944-8101BCA1D170}"/>
                  </a:ext>
                </a:extLst>
              </p:cNvPr>
              <p:cNvSpPr txBox="1"/>
              <p:nvPr/>
            </p:nvSpPr>
            <p:spPr>
              <a:xfrm>
                <a:off x="1030424" y="2893510"/>
                <a:ext cx="442703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>
                    <a:latin typeface="Aptos Mono" panose="020B0009020202020204" pitchFamily="49" charset="0"/>
                  </a:rPr>
                  <a:t>one-</a:t>
                </a:r>
                <a:r>
                  <a:rPr lang="it-IT" sz="2000" err="1">
                    <a:latin typeface="Aptos Mono" panose="020B0009020202020204" pitchFamily="49" charset="0"/>
                  </a:rPr>
                  <a:t>parameter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2000">
                  <a:latin typeface="Aptos Mono" panose="020B0009020202020204" pitchFamily="49" charset="0"/>
                </a:endParaRPr>
              </a:p>
              <a:p>
                <a:pPr algn="ctr"/>
                <a:r>
                  <a:rPr lang="it-IT" sz="2000">
                    <a:latin typeface="Aptos Mono" panose="020B0009020202020204" pitchFamily="49" charset="0"/>
                  </a:rPr>
                  <a:t>single-</a:t>
                </a:r>
                <a:r>
                  <a:rPr lang="it-IT" sz="2000" err="1">
                    <a:latin typeface="Aptos Mono" panose="020B0009020202020204" pitchFamily="49" charset="0"/>
                  </a:rPr>
                  <a:t>qubit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rotations</a:t>
                </a:r>
                <a:endParaRPr lang="en-US" sz="2000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4A175-D182-C8EC-2944-8101BCA1D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24" y="2893510"/>
                <a:ext cx="4427038" cy="707886"/>
              </a:xfrm>
              <a:prstGeom prst="rect">
                <a:avLst/>
              </a:prstGeom>
              <a:blipFill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59EB8ED-9240-42AD-B16C-26E576091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07" y="3271039"/>
            <a:ext cx="32639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B60F4F-DED0-D7F5-1B5A-57E8326E12FB}"/>
              </a:ext>
            </a:extLst>
          </p:cNvPr>
          <p:cNvSpPr txBox="1"/>
          <p:nvPr/>
        </p:nvSpPr>
        <p:spPr>
          <a:xfrm>
            <a:off x="6734538" y="2923196"/>
            <a:ext cx="4427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latin typeface="Aptos Mono" panose="020B0009020202020204" pitchFamily="49" charset="0"/>
              </a:rPr>
              <a:t>ROT gate</a:t>
            </a:r>
            <a:endParaRPr lang="en-US" sz="2000">
              <a:latin typeface="Aptos Mono" panose="020B0009020202020204" pitchFamily="49" charset="0"/>
            </a:endParaRPr>
          </a:p>
        </p:txBody>
      </p:sp>
      <p:pic>
        <p:nvPicPr>
          <p:cNvPr id="9" name="Picture 8" descr="A diagram of a circuit&#10;&#10;AI-generated content may be incorrect.">
            <a:extLst>
              <a:ext uri="{FF2B5EF4-FFF2-40B4-BE49-F238E27FC236}">
                <a16:creationId xmlns:a16="http://schemas.microsoft.com/office/drawing/2014/main" id="{E4A3B2F3-08E7-A4DD-FF4B-129BC5954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948" y="3774941"/>
            <a:ext cx="3417989" cy="2093801"/>
          </a:xfrm>
          <a:prstGeom prst="rect">
            <a:avLst/>
          </a:prstGeom>
        </p:spPr>
      </p:pic>
      <p:pic>
        <p:nvPicPr>
          <p:cNvPr id="11" name="Picture 10" descr="A diagram of a circuit&#10;&#10;AI-generated content may be incorrect.">
            <a:extLst>
              <a:ext uri="{FF2B5EF4-FFF2-40B4-BE49-F238E27FC236}">
                <a16:creationId xmlns:a16="http://schemas.microsoft.com/office/drawing/2014/main" id="{22C84690-8BC9-F3AC-1761-BA59676BE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436" y="3796756"/>
            <a:ext cx="3861275" cy="2039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703452-D048-1C1C-53DD-0F30212E99F7}"/>
              </a:ext>
            </a:extLst>
          </p:cNvPr>
          <p:cNvSpPr txBox="1"/>
          <p:nvPr/>
        </p:nvSpPr>
        <p:spPr>
          <a:xfrm>
            <a:off x="119741" y="6397658"/>
            <a:ext cx="464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latin typeface="Aptos Mono" panose="020B0009020202020204" pitchFamily="49" charset="0"/>
              </a:rPr>
              <a:t>Images </a:t>
            </a:r>
            <a:r>
              <a:rPr lang="it-IT" sz="1200" err="1">
                <a:latin typeface="Aptos Mono" panose="020B0009020202020204" pitchFamily="49" charset="0"/>
              </a:rPr>
              <a:t>taken</a:t>
            </a:r>
            <a:r>
              <a:rPr lang="it-IT" sz="1200">
                <a:latin typeface="Aptos Mono" panose="020B0009020202020204" pitchFamily="49" charset="0"/>
              </a:rPr>
              <a:t> from </a:t>
            </a:r>
            <a:r>
              <a:rPr lang="en-US" sz="1200"/>
              <a:t>IEEE 10.1109/ACCESS.2024.3432312</a:t>
            </a:r>
            <a:endParaRPr lang="en-US" sz="1200">
              <a:latin typeface="Aptos Mono" panose="020B000902020202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744BE-B2D7-DA59-B29D-8C4F81FE3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9712" y="2788095"/>
            <a:ext cx="587362" cy="587362"/>
          </a:xfrm>
          <a:prstGeom prst="rect">
            <a:avLst/>
          </a:prstGeom>
        </p:spPr>
      </p:pic>
      <p:pic>
        <p:nvPicPr>
          <p:cNvPr id="8" name="Immagine 7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7581795A-BDE8-6E51-D5E0-97AF0F618B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9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5A806-1C5B-F630-7B70-CEC8FD46F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599EBE09-7158-5DE4-16C3-AC8ECB233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3" r="4773" b="7005"/>
          <a:stretch/>
        </p:blipFill>
        <p:spPr>
          <a:xfrm>
            <a:off x="5340989" y="1954294"/>
            <a:ext cx="6755969" cy="429934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254F76-218A-A76A-6A75-906C5232D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036"/>
            <a:ext cx="10515600" cy="1325563"/>
          </a:xfrm>
        </p:spPr>
        <p:txBody>
          <a:bodyPr/>
          <a:lstStyle/>
          <a:p>
            <a:r>
              <a:rPr lang="it-IT"/>
              <a:t>VQD</a:t>
            </a:r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0969DD4C-282C-0299-6166-1CAED9BF2272}"/>
              </a:ext>
            </a:extLst>
          </p:cNvPr>
          <p:cNvCxnSpPr/>
          <p:nvPr/>
        </p:nvCxnSpPr>
        <p:spPr>
          <a:xfrm>
            <a:off x="591269" y="321842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7B0FAB18-3339-2DBA-F1B8-967285572D77}"/>
              </a:ext>
            </a:extLst>
          </p:cNvPr>
          <p:cNvSpPr/>
          <p:nvPr/>
        </p:nvSpPr>
        <p:spPr>
          <a:xfrm>
            <a:off x="591269" y="1308501"/>
            <a:ext cx="3002829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The </a:t>
            </a:r>
            <a:r>
              <a:rPr lang="it-IT" err="1">
                <a:latin typeface="Aptos Mono" panose="020B0009020202020204" pitchFamily="49" charset="0"/>
              </a:rPr>
              <a:t>ansatz</a:t>
            </a:r>
            <a:endParaRPr lang="en-US">
              <a:latin typeface="Aptos Mono" panose="020B0009020202020204" pitchFamily="49" charset="0"/>
            </a:endParaRPr>
          </a:p>
        </p:txBody>
      </p:sp>
      <p:sp>
        <p:nvSpPr>
          <p:cNvPr id="104" name="Rettangolo con angoli arrotondati 103">
            <a:extLst>
              <a:ext uri="{FF2B5EF4-FFF2-40B4-BE49-F238E27FC236}">
                <a16:creationId xmlns:a16="http://schemas.microsoft.com/office/drawing/2014/main" id="{2838D161-9909-DC34-1FFE-91B29F90610A}"/>
              </a:ext>
            </a:extLst>
          </p:cNvPr>
          <p:cNvSpPr/>
          <p:nvPr/>
        </p:nvSpPr>
        <p:spPr>
          <a:xfrm>
            <a:off x="6287920" y="1878093"/>
            <a:ext cx="5076765" cy="4479163"/>
          </a:xfrm>
          <a:prstGeom prst="roundRect">
            <a:avLst>
              <a:gd name="adj" fmla="val 7391"/>
            </a:avLst>
          </a:prstGeom>
          <a:noFill/>
          <a:ln w="25400">
            <a:solidFill>
              <a:srgbClr val="FF0000">
                <a:alpha val="74857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sellaDiTesto 4">
            <a:extLst>
              <a:ext uri="{FF2B5EF4-FFF2-40B4-BE49-F238E27FC236}">
                <a16:creationId xmlns:a16="http://schemas.microsoft.com/office/drawing/2014/main" id="{826441CC-6CAD-D1F9-B5C0-8797CEF1CAD5}"/>
              </a:ext>
            </a:extLst>
          </p:cNvPr>
          <p:cNvSpPr txBox="1"/>
          <p:nvPr/>
        </p:nvSpPr>
        <p:spPr>
          <a:xfrm>
            <a:off x="773487" y="2057095"/>
            <a:ext cx="4948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500"/>
              </a:spcBef>
              <a:spcAft>
                <a:spcPts val="2625"/>
              </a:spcAft>
            </a:pPr>
            <a:r>
              <a:rPr lang="en-US" sz="2200" b="0" i="0">
                <a:solidFill>
                  <a:srgbClr val="000000"/>
                </a:solidFill>
                <a:effectLst/>
                <a:latin typeface="Aptos Mono" panose="020B0009020202020204" pitchFamily="49" charset="0"/>
              </a:rPr>
              <a:t>Parametric number of layers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932644-CA4D-3378-3118-9AE66BB380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83" t="1643" r="2483" b="2273"/>
          <a:stretch/>
        </p:blipFill>
        <p:spPr>
          <a:xfrm>
            <a:off x="591269" y="2621560"/>
            <a:ext cx="4770770" cy="2964814"/>
          </a:xfrm>
          <a:prstGeom prst="rect">
            <a:avLst/>
          </a:prstGeom>
        </p:spPr>
      </p:pic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AC7FD622-8CB9-75AB-6EE8-8A786EC33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6" name="CasellaDiTesto 4">
            <a:extLst>
              <a:ext uri="{FF2B5EF4-FFF2-40B4-BE49-F238E27FC236}">
                <a16:creationId xmlns:a16="http://schemas.microsoft.com/office/drawing/2014/main" id="{956BBDD2-EC37-8215-24F3-49B758FB4BEC}"/>
              </a:ext>
            </a:extLst>
          </p:cNvPr>
          <p:cNvSpPr txBox="1"/>
          <p:nvPr/>
        </p:nvSpPr>
        <p:spPr>
          <a:xfrm>
            <a:off x="8043668" y="1368629"/>
            <a:ext cx="165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500"/>
              </a:spcBef>
              <a:spcAft>
                <a:spcPts val="2625"/>
              </a:spcAft>
            </a:pPr>
            <a:r>
              <a:rPr lang="en-US" sz="2400" b="0" i="0">
                <a:solidFill>
                  <a:srgbClr val="000000"/>
                </a:solidFill>
                <a:effectLst/>
                <a:latin typeface="Quicksand"/>
              </a:rPr>
              <a:t>Single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4">
                <a:extLst>
                  <a:ext uri="{FF2B5EF4-FFF2-40B4-BE49-F238E27FC236}">
                    <a16:creationId xmlns:a16="http://schemas.microsoft.com/office/drawing/2014/main" id="{2B692EED-2B69-921D-56CA-CA99EB61322D}"/>
                  </a:ext>
                </a:extLst>
              </p:cNvPr>
              <p:cNvSpPr txBox="1"/>
              <p:nvPr/>
            </p:nvSpPr>
            <p:spPr>
              <a:xfrm>
                <a:off x="408754" y="5689084"/>
                <a:ext cx="53128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1500"/>
                  </a:spcBef>
                  <a:spcAft>
                    <a:spcPts val="2625"/>
                  </a:spcAft>
                </a:pPr>
                <a:r>
                  <a:rPr lang="en-US" sz="2000">
                    <a:solidFill>
                      <a:srgbClr val="000000"/>
                    </a:solidFill>
                    <a:latin typeface="Aptos Mono" panose="020B0009020202020204" pitchFamily="49" charset="0"/>
                  </a:rPr>
                  <a:t>Parameters to be optimized: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it-IT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sz="2000">
                    <a:solidFill>
                      <a:srgbClr val="000000"/>
                    </a:solidFill>
                    <a:latin typeface="Aptos Mono" panose="020B0009020202020204" pitchFamily="49" charset="0"/>
                  </a:rPr>
                  <a:t> </a:t>
                </a:r>
                <a:endParaRPr lang="en-US" sz="2000" b="0" i="0">
                  <a:solidFill>
                    <a:srgbClr val="000000"/>
                  </a:solidFill>
                  <a:effectLst/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7" name="CasellaDiTesto 4">
                <a:extLst>
                  <a:ext uri="{FF2B5EF4-FFF2-40B4-BE49-F238E27FC236}">
                    <a16:creationId xmlns:a16="http://schemas.microsoft.com/office/drawing/2014/main" id="{2B692EED-2B69-921D-56CA-CA99EB61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4" y="5689084"/>
                <a:ext cx="5312812" cy="400110"/>
              </a:xfrm>
              <a:prstGeom prst="rect">
                <a:avLst/>
              </a:prstGeom>
              <a:blipFill>
                <a:blip r:embed="rId6"/>
                <a:stretch>
                  <a:fillRect l="-114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BE41E6-E040-682D-CB4C-3C5CC92D7924}"/>
                  </a:ext>
                </a:extLst>
              </p:cNvPr>
              <p:cNvSpPr txBox="1"/>
              <p:nvPr/>
            </p:nvSpPr>
            <p:spPr>
              <a:xfrm>
                <a:off x="685848" y="6226501"/>
                <a:ext cx="33250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1600" b="0" err="1">
                    <a:latin typeface="Aptos Mono" panose="020B0009020202020204" pitchFamily="49" charset="0"/>
                  </a:rPr>
                  <a:t>N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:#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𝑞𝑢𝑏𝑖𝑡𝑠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𝑟𝑒𝑝𝑟𝑒𝑠𝑒𝑛𝑡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𝑠𝑡𝑎𝑡𝑒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BE41E6-E040-682D-CB4C-3C5CC92D7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8" y="6226501"/>
                <a:ext cx="3325013" cy="246221"/>
              </a:xfrm>
              <a:prstGeom prst="rect">
                <a:avLst/>
              </a:prstGeom>
              <a:blipFill>
                <a:blip r:embed="rId7"/>
                <a:stretch>
                  <a:fillRect l="-3853" t="-24390" r="-550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E30B70-1F18-2F96-1802-B7F91BCB6B8E}"/>
                  </a:ext>
                </a:extLst>
              </p:cNvPr>
              <p:cNvSpPr txBox="1"/>
              <p:nvPr/>
            </p:nvSpPr>
            <p:spPr>
              <a:xfrm>
                <a:off x="685848" y="6515453"/>
                <a:ext cx="24374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1600">
                    <a:latin typeface="Aptos Mono" panose="020B0009020202020204" pitchFamily="49" charset="0"/>
                  </a:rPr>
                  <a:t>L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:#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𝑐𝑖𝑟𝑐𝑢𝑖𝑡</m:t>
                    </m:r>
                  </m:oMath>
                </a14:m>
                <a:endParaRPr lang="en-US" sz="1600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E30B70-1F18-2F96-1802-B7F91BCB6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8" y="6515453"/>
                <a:ext cx="2437462" cy="246221"/>
              </a:xfrm>
              <a:prstGeom prst="rect">
                <a:avLst/>
              </a:prstGeom>
              <a:blipFill>
                <a:blip r:embed="rId8"/>
                <a:stretch>
                  <a:fillRect l="-5263" t="-27500" r="-25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33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27" grpId="0"/>
      <p:bldP spid="6" grpId="0"/>
      <p:bldP spid="7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9F3EE-A758-9891-E21F-F10766B0D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E9DDA80B-E110-C4CF-E8B0-07B2320B174E}"/>
              </a:ext>
            </a:extLst>
          </p:cNvPr>
          <p:cNvSpPr/>
          <p:nvPr/>
        </p:nvSpPr>
        <p:spPr>
          <a:xfrm>
            <a:off x="591269" y="1308501"/>
            <a:ext cx="3002829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Aptos Mono" panose="020B0009020202020204" pitchFamily="49" charset="0"/>
              </a:rPr>
              <a:t>Optimizer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660C67DD-D1B7-61EE-72FE-B62B6C8E7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18" name="CasellaDiTesto 4">
            <a:extLst>
              <a:ext uri="{FF2B5EF4-FFF2-40B4-BE49-F238E27FC236}">
                <a16:creationId xmlns:a16="http://schemas.microsoft.com/office/drawing/2014/main" id="{9120D122-459E-9178-377A-40B6C75BB868}"/>
              </a:ext>
            </a:extLst>
          </p:cNvPr>
          <p:cNvSpPr txBox="1"/>
          <p:nvPr/>
        </p:nvSpPr>
        <p:spPr>
          <a:xfrm>
            <a:off x="591269" y="1956692"/>
            <a:ext cx="10631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ptos Mono" panose="020B0009020202020204" pitchFamily="49" charset="0"/>
              </a:rPr>
              <a:t>An </a:t>
            </a:r>
            <a:r>
              <a:rPr lang="en-US" sz="2000" b="1">
                <a:latin typeface="Aptos Mono" panose="020B0009020202020204" pitchFamily="49" charset="0"/>
              </a:rPr>
              <a:t>optimizer</a:t>
            </a:r>
            <a:r>
              <a:rPr lang="en-US" sz="2000">
                <a:latin typeface="Aptos Mono" panose="020B0009020202020204" pitchFamily="49" charset="0"/>
              </a:rPr>
              <a:t> is an algorithm used to find the parameters that minimize (or maximize) a given function, called a </a:t>
            </a:r>
            <a:r>
              <a:rPr lang="en-US" sz="2000" b="1">
                <a:latin typeface="Aptos Mono" panose="020B0009020202020204" pitchFamily="49" charset="0"/>
              </a:rPr>
              <a:t>cost function</a:t>
            </a:r>
            <a:endParaRPr lang="en-US" sz="2000">
              <a:latin typeface="Aptos Mono" panose="020B0009020202020204" pitchFamily="49" charset="0"/>
            </a:endParaRPr>
          </a:p>
        </p:txBody>
      </p:sp>
      <p:sp>
        <p:nvSpPr>
          <p:cNvPr id="21" name="CasellaDiTesto 4">
            <a:extLst>
              <a:ext uri="{FF2B5EF4-FFF2-40B4-BE49-F238E27FC236}">
                <a16:creationId xmlns:a16="http://schemas.microsoft.com/office/drawing/2014/main" id="{81386684-98B7-79B6-D0F2-7287C22D264F}"/>
              </a:ext>
            </a:extLst>
          </p:cNvPr>
          <p:cNvSpPr txBox="1"/>
          <p:nvPr/>
        </p:nvSpPr>
        <p:spPr>
          <a:xfrm>
            <a:off x="3763593" y="2757605"/>
            <a:ext cx="5352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ptos Mono" panose="020B0009020202020204" pitchFamily="49" charset="0"/>
              </a:rPr>
              <a:t>Adam (Adaptive Moment)</a:t>
            </a:r>
          </a:p>
        </p:txBody>
      </p:sp>
      <p:pic>
        <p:nvPicPr>
          <p:cNvPr id="11266" name="Picture 2" descr="Goldilocks of learning rates">
            <a:extLst>
              <a:ext uri="{FF2B5EF4-FFF2-40B4-BE49-F238E27FC236}">
                <a16:creationId xmlns:a16="http://schemas.microsoft.com/office/drawing/2014/main" id="{BA19C96C-CE92-BC30-47E8-C5B79D3E8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1" t="2781" r="34244" b="30888"/>
          <a:stretch/>
        </p:blipFill>
        <p:spPr bwMode="auto">
          <a:xfrm>
            <a:off x="1579179" y="3912266"/>
            <a:ext cx="2926755" cy="228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CC9B273-62E1-B5F7-34D4-931F5E3D0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963" y="3912266"/>
            <a:ext cx="4164015" cy="230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15BA68-E547-87FE-9538-B77BC9AE1DCB}"/>
              </a:ext>
            </a:extLst>
          </p:cNvPr>
          <p:cNvSpPr txBox="1"/>
          <p:nvPr/>
        </p:nvSpPr>
        <p:spPr>
          <a:xfrm>
            <a:off x="8153400" y="3334119"/>
            <a:ext cx="1415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ptos Mono" panose="020B0009020202020204" pitchFamily="49" charset="0"/>
              </a:rPr>
              <a:t>M</a:t>
            </a:r>
            <a:r>
              <a:rPr lang="en-US" sz="1800" b="1">
                <a:latin typeface="Aptos Mono" panose="020B0009020202020204" pitchFamily="49" charset="0"/>
              </a:rPr>
              <a:t>omentum</a:t>
            </a:r>
            <a:endParaRPr lang="en-US" sz="1800">
              <a:latin typeface="Aptos Mono" panose="020B0009020202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69DB9F-F7FD-9276-BE0B-A3C22E829630}"/>
              </a:ext>
            </a:extLst>
          </p:cNvPr>
          <p:cNvSpPr txBox="1"/>
          <p:nvPr/>
        </p:nvSpPr>
        <p:spPr>
          <a:xfrm>
            <a:off x="2046514" y="3321056"/>
            <a:ext cx="265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ptos Mono" panose="020B0009020202020204" pitchFamily="49" charset="0"/>
              </a:rPr>
              <a:t>A</a:t>
            </a:r>
            <a:r>
              <a:rPr lang="en-US" sz="1800" b="1">
                <a:latin typeface="Aptos Mono" panose="020B0009020202020204" pitchFamily="49" charset="0"/>
              </a:rPr>
              <a:t>daptive learning</a:t>
            </a:r>
            <a:endParaRPr lang="en-US" sz="1800">
              <a:latin typeface="Aptos Mono" panose="020B0009020202020204" pitchFamily="49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B2FBDFF-F8C5-428B-8CA7-CD03EA5BD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VQD</a:t>
            </a:r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BD57165-849C-4371-B8FA-EBA4E801DDDE}"/>
              </a:ext>
            </a:extLst>
          </p:cNvPr>
          <p:cNvCxnSpPr/>
          <p:nvPr/>
        </p:nvCxnSpPr>
        <p:spPr>
          <a:xfrm>
            <a:off x="591269" y="3817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54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F065-AAF7-CEC3-A22B-143701EF8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CB402184-93DD-E57C-CA9A-8DA811873904}"/>
              </a:ext>
            </a:extLst>
          </p:cNvPr>
          <p:cNvSpPr/>
          <p:nvPr/>
        </p:nvSpPr>
        <p:spPr>
          <a:xfrm>
            <a:off x="591269" y="1308501"/>
            <a:ext cx="3651119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latin typeface="Aptos Mono" panose="020B0009020202020204" pitchFamily="49" charset="0"/>
              </a:rPr>
              <a:t>Optimizer</a:t>
            </a:r>
            <a:r>
              <a:rPr lang="it-IT">
                <a:latin typeface="Aptos Mono" panose="020B0009020202020204" pitchFamily="49" charset="0"/>
              </a:rPr>
              <a:t> – Toy model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931419F9-C2F4-DE07-2DE2-707F9E30E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21" name="CasellaDiTesto 4">
            <a:extLst>
              <a:ext uri="{FF2B5EF4-FFF2-40B4-BE49-F238E27FC236}">
                <a16:creationId xmlns:a16="http://schemas.microsoft.com/office/drawing/2014/main" id="{1AD1915E-7BC3-D415-9D88-6532B847AE61}"/>
              </a:ext>
            </a:extLst>
          </p:cNvPr>
          <p:cNvSpPr txBox="1"/>
          <p:nvPr/>
        </p:nvSpPr>
        <p:spPr>
          <a:xfrm>
            <a:off x="3631532" y="1929569"/>
            <a:ext cx="560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ptos Mono" panose="020B0009020202020204" pitchFamily="49" charset="0"/>
              </a:rPr>
              <a:t>Adam (Adaptive Moment Estimation)</a:t>
            </a:r>
          </a:p>
        </p:txBody>
      </p:sp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75739D85-81F9-6A55-2D23-0EA348ABBC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89" r="9110"/>
          <a:stretch/>
        </p:blipFill>
        <p:spPr>
          <a:xfrm>
            <a:off x="2085082" y="2329679"/>
            <a:ext cx="8688426" cy="4026671"/>
          </a:xfrm>
          <a:prstGeom prst="rect">
            <a:avLst/>
          </a:prstGeom>
        </p:spPr>
      </p:pic>
      <p:sp>
        <p:nvSpPr>
          <p:cNvPr id="4" name="CasellaDiTesto 4">
            <a:extLst>
              <a:ext uri="{FF2B5EF4-FFF2-40B4-BE49-F238E27FC236}">
                <a16:creationId xmlns:a16="http://schemas.microsoft.com/office/drawing/2014/main" id="{22370B4C-0E8F-E406-7449-4D6F8B96C658}"/>
              </a:ext>
            </a:extLst>
          </p:cNvPr>
          <p:cNvSpPr txBox="1"/>
          <p:nvPr/>
        </p:nvSpPr>
        <p:spPr>
          <a:xfrm>
            <a:off x="133543" y="2844224"/>
            <a:ext cx="197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ptos Mono" panose="020B0009020202020204" pitchFamily="49" charset="0"/>
              </a:rPr>
              <a:t>Parameters:</a:t>
            </a:r>
          </a:p>
          <a:p>
            <a:r>
              <a:rPr lang="en-US" sz="1400">
                <a:latin typeface="Aptos Mono" panose="020B0009020202020204" pitchFamily="49" charset="0"/>
              </a:rPr>
              <a:t>- Starting point</a:t>
            </a:r>
          </a:p>
          <a:p>
            <a:r>
              <a:rPr lang="en-US" sz="1400">
                <a:latin typeface="Aptos Mono" panose="020B0009020202020204" pitchFamily="49" charset="0"/>
              </a:rPr>
              <a:t>- Cost function</a:t>
            </a:r>
          </a:p>
          <a:p>
            <a:r>
              <a:rPr lang="en-US" sz="1400">
                <a:latin typeface="Aptos Mono" panose="020B0009020202020204" pitchFamily="49" charset="0"/>
              </a:rPr>
              <a:t>- Tolerance</a:t>
            </a:r>
          </a:p>
          <a:p>
            <a:r>
              <a:rPr lang="en-US" sz="1400">
                <a:latin typeface="Aptos Mono" panose="020B0009020202020204" pitchFamily="49" charset="0"/>
              </a:rPr>
              <a:t>- Step size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C44FC4C3-7008-BFB1-2659-C9E4FDDB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VQD</a:t>
            </a:r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0C0EB35-56C2-47FF-3741-B7FE03CF8A30}"/>
              </a:ext>
            </a:extLst>
          </p:cNvPr>
          <p:cNvCxnSpPr/>
          <p:nvPr/>
        </p:nvCxnSpPr>
        <p:spPr>
          <a:xfrm>
            <a:off x="591269" y="3563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0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6D611-85B7-6066-8E01-FD4CFE21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E974C3-0204-D850-5042-A636DF11A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VQD</a:t>
            </a:r>
            <a:endParaRPr lang="it-IT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593C093-7D40-3E9D-4FF3-2C7FA734DE11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tangolo con angoli arrotondati 2">
            <a:extLst>
              <a:ext uri="{FF2B5EF4-FFF2-40B4-BE49-F238E27FC236}">
                <a16:creationId xmlns:a16="http://schemas.microsoft.com/office/drawing/2014/main" id="{86123BF7-3FBB-BD9F-50D3-11AD1AB0AA63}"/>
              </a:ext>
            </a:extLst>
          </p:cNvPr>
          <p:cNvSpPr/>
          <p:nvPr/>
        </p:nvSpPr>
        <p:spPr>
          <a:xfrm>
            <a:off x="591269" y="1609724"/>
            <a:ext cx="3509094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latin typeface="Aptos Mono" panose="020B0009020202020204" pitchFamily="49" charset="0"/>
              </a:rPr>
              <a:t>Results: VQD for H2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CEFCC6-AF64-7679-4EF1-6F5F4BB24B96}"/>
              </a:ext>
            </a:extLst>
          </p:cNvPr>
          <p:cNvSpPr txBox="1"/>
          <p:nvPr/>
        </p:nvSpPr>
        <p:spPr>
          <a:xfrm>
            <a:off x="743798" y="2563704"/>
            <a:ext cx="266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 panose="020B0009020202020204" pitchFamily="49" charset="0"/>
              </a:rPr>
              <a:t>6 ansatz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2ED354-AD20-931D-8735-EC78E3B67294}"/>
                  </a:ext>
                </a:extLst>
              </p:cNvPr>
              <p:cNvSpPr txBox="1"/>
              <p:nvPr/>
            </p:nvSpPr>
            <p:spPr>
              <a:xfrm>
                <a:off x="3233651" y="2562012"/>
                <a:ext cx="2729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>
                    <a:latin typeface="Aptos Mono" panose="020B0009020202020204" pitchFamily="49" charset="0"/>
                  </a:rPr>
                  <a:t>Tolerance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2ED354-AD20-931D-8735-EC78E3B67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51" y="2562012"/>
                <a:ext cx="2729513" cy="369332"/>
              </a:xfrm>
              <a:prstGeom prst="rect">
                <a:avLst/>
              </a:prstGeom>
              <a:blipFill>
                <a:blip r:embed="rId2"/>
                <a:stretch>
                  <a:fillRect l="-13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DB5BB998-A8D1-9A2E-3B00-7E97E0496520}"/>
              </a:ext>
            </a:extLst>
          </p:cNvPr>
          <p:cNvSpPr txBox="1"/>
          <p:nvPr/>
        </p:nvSpPr>
        <p:spPr>
          <a:xfrm>
            <a:off x="5963164" y="2562012"/>
            <a:ext cx="234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>
                <a:latin typeface="Aptos Mono" panose="020B0009020202020204" pitchFamily="49" charset="0"/>
              </a:rPr>
              <a:t>Penalty</a:t>
            </a:r>
            <a:r>
              <a:rPr lang="en-US" sz="1600">
                <a:latin typeface="Aptos Mono" panose="020B0009020202020204" pitchFamily="49" charset="0"/>
              </a:rPr>
              <a:t> = 2 eV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F21DA0-AC25-C52E-FB19-03E05663C574}"/>
              </a:ext>
            </a:extLst>
          </p:cNvPr>
          <p:cNvSpPr txBox="1"/>
          <p:nvPr/>
        </p:nvSpPr>
        <p:spPr>
          <a:xfrm>
            <a:off x="8499225" y="2562012"/>
            <a:ext cx="343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>
                <a:latin typeface="Aptos Mono" panose="020B0009020202020204" pitchFamily="49" charset="0"/>
              </a:rPr>
              <a:t>Max </a:t>
            </a:r>
            <a:r>
              <a:rPr lang="it-IT" err="1">
                <a:latin typeface="Aptos Mono" panose="020B0009020202020204" pitchFamily="49" charset="0"/>
              </a:rPr>
              <a:t>iterations</a:t>
            </a:r>
            <a:r>
              <a:rPr lang="it-IT">
                <a:latin typeface="Aptos Mono" panose="020B0009020202020204" pitchFamily="49" charset="0"/>
              </a:rPr>
              <a:t> = 200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3" name="Immagine 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964C2F69-B378-9632-128A-035045EE3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pic>
        <p:nvPicPr>
          <p:cNvPr id="5" name="Immagine 4" descr="Immagine che contiene testo, linea, diagramm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7396DEF-B612-50A2-8E0F-B4CFEF3F1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95" y="3215941"/>
            <a:ext cx="5373104" cy="3454067"/>
          </a:xfrm>
          <a:prstGeom prst="rect">
            <a:avLst/>
          </a:prstGeom>
        </p:spPr>
      </p:pic>
      <p:pic>
        <p:nvPicPr>
          <p:cNvPr id="6" name="Immagine 5" descr="Immagine che contiene testo, schermata, Rettangolo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F795EB2E-A029-15BC-F36D-5BAF4D3EE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747" y="3225967"/>
            <a:ext cx="5366586" cy="34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13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5582B-FDC3-8D29-7958-A8CEEB85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402C4-1327-C99E-52C7-C04F7087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VQD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C530728-531D-BDD9-3F5F-715D724429BC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tangolo con angoli arrotondati 2">
            <a:extLst>
              <a:ext uri="{FF2B5EF4-FFF2-40B4-BE49-F238E27FC236}">
                <a16:creationId xmlns:a16="http://schemas.microsoft.com/office/drawing/2014/main" id="{6217684C-9153-967B-FBA6-D2F6FCC162D4}"/>
              </a:ext>
            </a:extLst>
          </p:cNvPr>
          <p:cNvSpPr/>
          <p:nvPr/>
        </p:nvSpPr>
        <p:spPr>
          <a:xfrm>
            <a:off x="591269" y="1609724"/>
            <a:ext cx="3509094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 err="1">
                <a:latin typeface="Aptos Mono"/>
              </a:rPr>
              <a:t>Results</a:t>
            </a:r>
            <a:r>
              <a:rPr lang="it-IT" b="1">
                <a:latin typeface="Aptos Mono"/>
              </a:rPr>
              <a:t>: VQD for H2O</a:t>
            </a:r>
            <a:endParaRPr lang="en-US" b="1">
              <a:latin typeface="Aptos Mono" panose="020B0009020202020204" pitchFamily="49" charset="0"/>
            </a:endParaRPr>
          </a:p>
        </p:txBody>
      </p:sp>
      <p:pic>
        <p:nvPicPr>
          <p:cNvPr id="3" name="Immagine 2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77DD65BE-D06E-36CF-34BC-B61A45FA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pic>
        <p:nvPicPr>
          <p:cNvPr id="6" name="Immagine 5" descr="Immagine che contiene testo, linea, Diagramm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4AF200D-3AAA-6E61-301B-5C156AF4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17" y="3235993"/>
            <a:ext cx="5348539" cy="3434014"/>
          </a:xfrm>
          <a:prstGeom prst="rect">
            <a:avLst/>
          </a:prstGeom>
        </p:spPr>
      </p:pic>
      <p:pic>
        <p:nvPicPr>
          <p:cNvPr id="8" name="Immagine 7" descr="Immagine che contiene testo, schermata, diagramma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4A8C22D9-B3E0-5105-18EE-AAAC444D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142" y="3235993"/>
            <a:ext cx="5336507" cy="3434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BE4FD5-3840-601F-2DD7-03EC6E38C877}"/>
              </a:ext>
            </a:extLst>
          </p:cNvPr>
          <p:cNvSpPr txBox="1"/>
          <p:nvPr/>
        </p:nvSpPr>
        <p:spPr>
          <a:xfrm>
            <a:off x="743798" y="2563704"/>
            <a:ext cx="266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>
                <a:latin typeface="Aptos Mono" panose="020B0009020202020204" pitchFamily="49" charset="0"/>
              </a:rPr>
              <a:t>6 ansatz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B45E3B-6B07-3525-284A-385797AC6646}"/>
                  </a:ext>
                </a:extLst>
              </p:cNvPr>
              <p:cNvSpPr txBox="1"/>
              <p:nvPr/>
            </p:nvSpPr>
            <p:spPr>
              <a:xfrm>
                <a:off x="3233651" y="2562012"/>
                <a:ext cx="2729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>
                    <a:latin typeface="Aptos Mono" panose="020B0009020202020204" pitchFamily="49" charset="0"/>
                  </a:rPr>
                  <a:t>Tolerance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B45E3B-6B07-3525-284A-385797AC6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51" y="2562012"/>
                <a:ext cx="2729513" cy="369332"/>
              </a:xfrm>
              <a:prstGeom prst="rect">
                <a:avLst/>
              </a:prstGeom>
              <a:blipFill>
                <a:blip r:embed="rId5"/>
                <a:stretch>
                  <a:fillRect l="-13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5D8D0A-1ADE-E858-44FB-DAEBCCDAB2F8}"/>
              </a:ext>
            </a:extLst>
          </p:cNvPr>
          <p:cNvSpPr txBox="1"/>
          <p:nvPr/>
        </p:nvSpPr>
        <p:spPr>
          <a:xfrm>
            <a:off x="5963164" y="2562012"/>
            <a:ext cx="234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>
                <a:latin typeface="Aptos Mono" panose="020B0009020202020204" pitchFamily="49" charset="0"/>
              </a:rPr>
              <a:t>Penalty</a:t>
            </a:r>
            <a:r>
              <a:rPr lang="en-US" sz="1600">
                <a:latin typeface="Aptos Mono" panose="020B0009020202020204" pitchFamily="49" charset="0"/>
              </a:rPr>
              <a:t> = 2 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267D1-5EC7-4F93-035D-2898C15D408B}"/>
              </a:ext>
            </a:extLst>
          </p:cNvPr>
          <p:cNvSpPr txBox="1"/>
          <p:nvPr/>
        </p:nvSpPr>
        <p:spPr>
          <a:xfrm>
            <a:off x="8499225" y="2562012"/>
            <a:ext cx="343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>
                <a:latin typeface="Aptos Mono" panose="020B0009020202020204" pitchFamily="49" charset="0"/>
              </a:rPr>
              <a:t>Max </a:t>
            </a:r>
            <a:r>
              <a:rPr lang="it-IT" err="1">
                <a:latin typeface="Aptos Mono" panose="020B0009020202020204" pitchFamily="49" charset="0"/>
              </a:rPr>
              <a:t>iterations</a:t>
            </a:r>
            <a:r>
              <a:rPr lang="it-IT">
                <a:latin typeface="Aptos Mono" panose="020B0009020202020204" pitchFamily="49" charset="0"/>
              </a:rPr>
              <a:t> = 200</a:t>
            </a:r>
            <a:endParaRPr lang="en-US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0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A3437A-A985-7B8E-812F-4DDFD907C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7847" y="541354"/>
            <a:ext cx="4406900" cy="1178107"/>
          </a:xfrm>
        </p:spPr>
        <p:txBody>
          <a:bodyPr/>
          <a:lstStyle/>
          <a:p>
            <a:r>
              <a:rPr lang="it-IT">
                <a:latin typeface="Agency FB" panose="020B0503020202020204" pitchFamily="34" charset="0"/>
              </a:rPr>
              <a:t>OUTLINE</a:t>
            </a:r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EE2F51-96C0-23FB-D2F5-298BF13CEFEE}"/>
              </a:ext>
            </a:extLst>
          </p:cNvPr>
          <p:cNvSpPr txBox="1"/>
          <p:nvPr/>
        </p:nvSpPr>
        <p:spPr>
          <a:xfrm>
            <a:off x="281354" y="2089359"/>
            <a:ext cx="11424976" cy="5163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400">
                <a:solidFill>
                  <a:schemeClr val="bg1"/>
                </a:solidFill>
                <a:latin typeface="Aptos Mono"/>
              </a:rPr>
              <a:t>The Rodeo Algorithm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400">
                <a:solidFill>
                  <a:schemeClr val="bg1"/>
                </a:solidFill>
                <a:latin typeface="Aptos Mono"/>
              </a:rPr>
              <a:t>RODEO </a:t>
            </a:r>
            <a:r>
              <a:rPr lang="it-IT" sz="2400" err="1">
                <a:solidFill>
                  <a:schemeClr val="bg1"/>
                </a:solidFill>
                <a:latin typeface="Aptos Mono"/>
              </a:rPr>
              <a:t>Implementation</a:t>
            </a:r>
            <a:r>
              <a:rPr lang="it-IT" sz="2400">
                <a:solidFill>
                  <a:schemeClr val="bg1"/>
                </a:solidFill>
                <a:latin typeface="Aptos Mono"/>
              </a:rPr>
              <a:t> &amp; </a:t>
            </a:r>
            <a:r>
              <a:rPr lang="it-IT" sz="2400" err="1">
                <a:solidFill>
                  <a:schemeClr val="bg1"/>
                </a:solidFill>
                <a:latin typeface="Aptos Mono"/>
              </a:rPr>
              <a:t>Results</a:t>
            </a:r>
            <a:endParaRPr lang="it-IT" sz="2400" err="1">
              <a:solidFill>
                <a:schemeClr val="bg1"/>
              </a:solidFill>
              <a:latin typeface="Aptos Mono" panose="020B0009020202020204" pitchFamily="49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400" err="1">
                <a:solidFill>
                  <a:schemeClr val="bg1"/>
                </a:solidFill>
                <a:latin typeface="Aptos Mono"/>
              </a:rPr>
              <a:t>Variational</a:t>
            </a:r>
            <a:r>
              <a:rPr lang="it-IT" sz="2400">
                <a:solidFill>
                  <a:schemeClr val="bg1"/>
                </a:solidFill>
                <a:latin typeface="Aptos Mono"/>
              </a:rPr>
              <a:t> Quantum </a:t>
            </a:r>
            <a:r>
              <a:rPr lang="it-IT" sz="2400" err="1">
                <a:solidFill>
                  <a:schemeClr val="bg1"/>
                </a:solidFill>
                <a:latin typeface="Aptos Mono"/>
              </a:rPr>
              <a:t>Deflation</a:t>
            </a:r>
            <a:r>
              <a:rPr lang="it-IT" sz="2400">
                <a:solidFill>
                  <a:schemeClr val="bg1"/>
                </a:solidFill>
                <a:latin typeface="Aptos Mono"/>
              </a:rPr>
              <a:t> (VQD)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400">
                <a:solidFill>
                  <a:schemeClr val="bg1"/>
                </a:solidFill>
                <a:latin typeface="Aptos Mono"/>
              </a:rPr>
              <a:t>VQD </a:t>
            </a:r>
            <a:r>
              <a:rPr lang="it-IT" sz="2400" err="1">
                <a:solidFill>
                  <a:schemeClr val="bg1"/>
                </a:solidFill>
                <a:latin typeface="Aptos Mono"/>
              </a:rPr>
              <a:t>Implementation</a:t>
            </a:r>
            <a:r>
              <a:rPr lang="it-IT" sz="2400">
                <a:solidFill>
                  <a:schemeClr val="bg1"/>
                </a:solidFill>
                <a:latin typeface="Aptos Mono"/>
              </a:rPr>
              <a:t> &amp; </a:t>
            </a:r>
            <a:r>
              <a:rPr lang="it-IT" sz="2400" err="1">
                <a:solidFill>
                  <a:schemeClr val="bg1"/>
                </a:solidFill>
                <a:latin typeface="Aptos Mono"/>
              </a:rPr>
              <a:t>Results</a:t>
            </a:r>
            <a:endParaRPr lang="it-IT" sz="2400" err="1">
              <a:solidFill>
                <a:schemeClr val="bg1"/>
              </a:solidFill>
              <a:latin typeface="Aptos Mono" panose="020B0009020202020204" pitchFamily="49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400" err="1">
                <a:solidFill>
                  <a:schemeClr val="bg1"/>
                </a:solidFill>
                <a:latin typeface="Aptos Mono" panose="020B0009020202020204" pitchFamily="49" charset="0"/>
              </a:rPr>
              <a:t>Comparison</a:t>
            </a:r>
            <a:endParaRPr lang="it-IT" sz="2400">
              <a:solidFill>
                <a:schemeClr val="bg1"/>
              </a:solidFill>
              <a:latin typeface="Aptos Mono" panose="020B0009020202020204" pitchFamily="49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400" err="1">
                <a:solidFill>
                  <a:schemeClr val="bg1"/>
                </a:solidFill>
                <a:latin typeface="Aptos Mono" panose="020B0009020202020204" pitchFamily="49" charset="0"/>
              </a:rPr>
              <a:t>Conclusions</a:t>
            </a:r>
            <a:endParaRPr lang="it-IT" sz="2400">
              <a:solidFill>
                <a:schemeClr val="bg1"/>
              </a:solidFill>
              <a:latin typeface="Aptos Mono" panose="020B0009020202020204" pitchFamily="49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2400">
              <a:solidFill>
                <a:schemeClr val="bg1"/>
              </a:solidFill>
              <a:latin typeface="Aptos Mono" panose="020B0009020202020204" pitchFamily="49" charset="0"/>
            </a:endParaRPr>
          </a:p>
        </p:txBody>
      </p:sp>
      <p:pic>
        <p:nvPicPr>
          <p:cNvPr id="6" name="Immagine 5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2C10C03B-6BAE-FC46-46A0-936641275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6214229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506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18A0C-1113-0DD3-AF06-FC55CB1F9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1BDC304-43F8-C8C7-5E85-53F83801529D}"/>
              </a:ext>
            </a:extLst>
          </p:cNvPr>
          <p:cNvSpPr/>
          <p:nvPr/>
        </p:nvSpPr>
        <p:spPr>
          <a:xfrm>
            <a:off x="1571625" y="3047999"/>
            <a:ext cx="8724900" cy="110490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476368-FBA3-7A75-678B-04F411C67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248" y="2696313"/>
            <a:ext cx="9144000" cy="1785258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/>
                <a:ea typeface="Microsoft Sans Serif"/>
                <a:cs typeface="Microsoft Sans Serif"/>
              </a:rPr>
              <a:t>Comparison:</a:t>
            </a:r>
            <a:br>
              <a:rPr lang="it-IT">
                <a:solidFill>
                  <a:schemeClr val="bg2">
                    <a:lumMod val="50000"/>
                  </a:schemeClr>
                </a:solidFill>
                <a:latin typeface="Aptos Mono"/>
                <a:ea typeface="Microsoft Sans Serif"/>
                <a:cs typeface="Microsoft Sans Serif"/>
              </a:rPr>
            </a:br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/>
                <a:ea typeface="Microsoft Sans Serif"/>
                <a:cs typeface="Microsoft Sans Serif"/>
              </a:rPr>
              <a:t>RODEO vs VQD</a:t>
            </a:r>
            <a:endParaRPr lang="it-IT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  <a:ea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133757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B484B-9B36-2640-A1C0-87294147B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9F0B62-97EB-A071-CA95-41D874E3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err="1">
                <a:latin typeface="Aptos Mono"/>
                <a:ea typeface="Microsoft Sans Serif"/>
                <a:cs typeface="Microsoft Sans Serif"/>
              </a:rPr>
              <a:t>Comparison</a:t>
            </a:r>
            <a:r>
              <a:rPr lang="it-IT" sz="4800">
                <a:latin typeface="Aptos Mono"/>
                <a:ea typeface="Microsoft Sans Serif"/>
                <a:cs typeface="Microsoft Sans Serif"/>
              </a:rPr>
              <a:t>: RODEO vs VQD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8491FD1-AB2F-AEC5-82FE-33B26A613F7D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tangolo con angoli arrotondati 2">
            <a:extLst>
              <a:ext uri="{FF2B5EF4-FFF2-40B4-BE49-F238E27FC236}">
                <a16:creationId xmlns:a16="http://schemas.microsoft.com/office/drawing/2014/main" id="{A22AC611-47C6-1CAB-BDE8-219C98E37AC9}"/>
              </a:ext>
            </a:extLst>
          </p:cNvPr>
          <p:cNvSpPr/>
          <p:nvPr/>
        </p:nvSpPr>
        <p:spPr>
          <a:xfrm>
            <a:off x="561190" y="1669881"/>
            <a:ext cx="5318641" cy="36019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b="1">
                <a:latin typeface="Aptos Mono"/>
              </a:rPr>
              <a:t>H2 </a:t>
            </a:r>
            <a:r>
              <a:rPr lang="it-IT" b="1" err="1">
                <a:latin typeface="Aptos Mono"/>
              </a:rPr>
              <a:t>Eigenvalue</a:t>
            </a:r>
            <a:r>
              <a:rPr lang="it-IT" b="1">
                <a:latin typeface="Aptos Mono"/>
              </a:rPr>
              <a:t> </a:t>
            </a:r>
            <a:r>
              <a:rPr lang="it-IT" b="1" err="1">
                <a:latin typeface="Aptos Mono"/>
              </a:rPr>
              <a:t>Computation</a:t>
            </a:r>
            <a:r>
              <a:rPr lang="it-IT" b="1">
                <a:latin typeface="Aptos Mono"/>
              </a:rPr>
              <a:t> </a:t>
            </a:r>
            <a:r>
              <a:rPr lang="it-IT" b="1" err="1">
                <a:latin typeface="Aptos Mono"/>
              </a:rPr>
              <a:t>Error</a:t>
            </a:r>
            <a:endParaRPr lang="it-IT" b="1" err="1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AF5B82-3E37-E8F9-1BDB-2EC6A323DA9B}"/>
                  </a:ext>
                </a:extLst>
              </p:cNvPr>
              <p:cNvSpPr txBox="1"/>
              <p:nvPr/>
            </p:nvSpPr>
            <p:spPr>
              <a:xfrm>
                <a:off x="10184241" y="2396823"/>
                <a:ext cx="15628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AF5B82-3E37-E8F9-1BDB-2EC6A323D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241" y="2396823"/>
                <a:ext cx="1562824" cy="646331"/>
              </a:xfrm>
              <a:prstGeom prst="rect">
                <a:avLst/>
              </a:prstGeom>
              <a:blipFill>
                <a:blip r:embed="rId2"/>
                <a:stretch>
                  <a:fillRect l="-273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29B87F8-0AA6-6871-0C22-62988671AEFA}"/>
              </a:ext>
            </a:extLst>
          </p:cNvPr>
          <p:cNvSpPr txBox="1"/>
          <p:nvPr/>
        </p:nvSpPr>
        <p:spPr>
          <a:xfrm>
            <a:off x="10180624" y="2897954"/>
            <a:ext cx="202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/>
              <a:t>N = 4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4987A-9A44-ED6F-6A61-CC12F228565B}"/>
              </a:ext>
            </a:extLst>
          </p:cNvPr>
          <p:cNvSpPr txBox="1"/>
          <p:nvPr/>
        </p:nvSpPr>
        <p:spPr>
          <a:xfrm>
            <a:off x="10184241" y="3376692"/>
            <a:ext cx="177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/>
              <a:t>Energy range taken from </a:t>
            </a:r>
            <a:r>
              <a:rPr lang="en-US" err="1"/>
              <a:t>Gershgoring</a:t>
            </a:r>
            <a:r>
              <a:rPr lang="en-US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B1A1AF-1695-3E05-1E33-1EC8742E39FB}"/>
              </a:ext>
            </a:extLst>
          </p:cNvPr>
          <p:cNvSpPr txBox="1"/>
          <p:nvPr/>
        </p:nvSpPr>
        <p:spPr>
          <a:xfrm>
            <a:off x="10202040" y="4300022"/>
            <a:ext cx="1762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/>
              <a:t>60 interrogation points for each range.</a:t>
            </a:r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2EA1B099-596F-F595-9436-B5C134FA9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pic>
        <p:nvPicPr>
          <p:cNvPr id="14" name="Immagine 13" descr="Immagine che contiene testo, schermata, diagramma, Rettango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4E13B6-7251-A17B-8CC3-4F0A057B8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956" y="2363702"/>
            <a:ext cx="3944853" cy="3143251"/>
          </a:xfrm>
          <a:prstGeom prst="rect">
            <a:avLst/>
          </a:prstGeom>
        </p:spPr>
      </p:pic>
      <p:pic>
        <p:nvPicPr>
          <p:cNvPr id="15" name="Immagine 14" descr="Immagine che contiene testo, schermata, diagramma, Rettango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7DFCEDB-6553-F2B9-151F-4B8DC7E1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050" y="2363704"/>
            <a:ext cx="3572376" cy="314325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BCF49E19-1DF2-0E25-64DF-B213B6180A1B}"/>
              </a:ext>
            </a:extLst>
          </p:cNvPr>
          <p:cNvSpPr txBox="1"/>
          <p:nvPr/>
        </p:nvSpPr>
        <p:spPr>
          <a:xfrm>
            <a:off x="81852" y="2813211"/>
            <a:ext cx="1562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/>
              <a:t>6 ansatz layer.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96D98B35-CA31-111B-5F81-B7B1E80663D6}"/>
                  </a:ext>
                </a:extLst>
              </p:cNvPr>
              <p:cNvSpPr txBox="1"/>
              <p:nvPr/>
            </p:nvSpPr>
            <p:spPr>
              <a:xfrm>
                <a:off x="84850" y="3539647"/>
                <a:ext cx="15628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/>
                  <a:t>Tolerance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96D98B35-CA31-111B-5F81-B7B1E8066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" y="3539647"/>
                <a:ext cx="1562831" cy="646331"/>
              </a:xfrm>
              <a:prstGeom prst="rect">
                <a:avLst/>
              </a:prstGeom>
              <a:blipFill>
                <a:blip r:embed="rId6"/>
                <a:stretch>
                  <a:fillRect l="-273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7">
            <a:extLst>
              <a:ext uri="{FF2B5EF4-FFF2-40B4-BE49-F238E27FC236}">
                <a16:creationId xmlns:a16="http://schemas.microsoft.com/office/drawing/2014/main" id="{D4B2B56E-D22D-7194-C441-E4343E35EBE0}"/>
              </a:ext>
            </a:extLst>
          </p:cNvPr>
          <p:cNvSpPr txBox="1"/>
          <p:nvPr/>
        </p:nvSpPr>
        <p:spPr>
          <a:xfrm>
            <a:off x="64973" y="4286135"/>
            <a:ext cx="19869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/>
              <a:t>Penalty</a:t>
            </a:r>
            <a:r>
              <a:rPr lang="en-US" sz="1600"/>
              <a:t> = 2eV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1D6D1E51-2597-86EE-6E01-360C49F21F33}"/>
              </a:ext>
            </a:extLst>
          </p:cNvPr>
          <p:cNvSpPr txBox="1"/>
          <p:nvPr/>
        </p:nvSpPr>
        <p:spPr>
          <a:xfrm>
            <a:off x="81852" y="4715520"/>
            <a:ext cx="200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err="1"/>
              <a:t>Iterations</a:t>
            </a:r>
            <a:r>
              <a:rPr lang="it-IT"/>
              <a:t> = 200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39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593E6-66CF-8AD6-AC9B-11394EE63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6D2BFE8-EF56-71D3-ED63-424470F08E07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tangolo con angoli arrotondati 2">
            <a:extLst>
              <a:ext uri="{FF2B5EF4-FFF2-40B4-BE49-F238E27FC236}">
                <a16:creationId xmlns:a16="http://schemas.microsoft.com/office/drawing/2014/main" id="{49529F7B-3CC5-FBF0-0E5A-7D44A959687F}"/>
              </a:ext>
            </a:extLst>
          </p:cNvPr>
          <p:cNvSpPr/>
          <p:nvPr/>
        </p:nvSpPr>
        <p:spPr>
          <a:xfrm>
            <a:off x="591268" y="1609724"/>
            <a:ext cx="6762431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latin typeface="Aptos Mono" panose="020B0009020202020204" pitchFamily="49" charset="0"/>
              </a:rPr>
              <a:t>H2 </a:t>
            </a:r>
            <a:r>
              <a:rPr lang="it-IT" b="1" err="1">
                <a:latin typeface="Aptos Mono" panose="020B0009020202020204" pitchFamily="49" charset="0"/>
              </a:rPr>
              <a:t>Eigenvalue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Execution</a:t>
            </a:r>
            <a:r>
              <a:rPr lang="it-IT" b="1">
                <a:latin typeface="Aptos Mono" panose="020B0009020202020204" pitchFamily="49" charset="0"/>
              </a:rPr>
              <a:t> Time: VQD VS RODEO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25053-E7C0-5CEB-CB08-0AEE7054B520}"/>
              </a:ext>
            </a:extLst>
          </p:cNvPr>
          <p:cNvSpPr txBox="1"/>
          <p:nvPr/>
        </p:nvSpPr>
        <p:spPr>
          <a:xfrm>
            <a:off x="81852" y="2813211"/>
            <a:ext cx="1562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/>
              <a:t>6 ansatz layer.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AEA586-333F-B28F-676D-BB4022658424}"/>
                  </a:ext>
                </a:extLst>
              </p:cNvPr>
              <p:cNvSpPr txBox="1"/>
              <p:nvPr/>
            </p:nvSpPr>
            <p:spPr>
              <a:xfrm>
                <a:off x="84850" y="3539647"/>
                <a:ext cx="15628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/>
                  <a:t>Tolerance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AEA586-333F-B28F-676D-BB402265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" y="3539647"/>
                <a:ext cx="1562831" cy="646331"/>
              </a:xfrm>
              <a:prstGeom prst="rect">
                <a:avLst/>
              </a:prstGeom>
              <a:blipFill>
                <a:blip r:embed="rId2"/>
                <a:stretch>
                  <a:fillRect l="-273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022C40E-7174-7FF1-4370-2783B8A51365}"/>
              </a:ext>
            </a:extLst>
          </p:cNvPr>
          <p:cNvSpPr txBox="1"/>
          <p:nvPr/>
        </p:nvSpPr>
        <p:spPr>
          <a:xfrm>
            <a:off x="31721" y="4286135"/>
            <a:ext cx="19869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/>
              <a:t>Penalty</a:t>
            </a:r>
            <a:r>
              <a:rPr lang="en-US" sz="1600"/>
              <a:t> = 2eV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360E3-ECE0-16F5-BB6D-543FCEC2F0B6}"/>
              </a:ext>
            </a:extLst>
          </p:cNvPr>
          <p:cNvSpPr txBox="1"/>
          <p:nvPr/>
        </p:nvSpPr>
        <p:spPr>
          <a:xfrm>
            <a:off x="81852" y="4715520"/>
            <a:ext cx="200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err="1"/>
              <a:t>Iterations</a:t>
            </a:r>
            <a:r>
              <a:rPr lang="it-IT"/>
              <a:t> = 200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2A987B-11C9-7020-6958-65A1247DD96F}"/>
                  </a:ext>
                </a:extLst>
              </p:cNvPr>
              <p:cNvSpPr txBox="1"/>
              <p:nvPr/>
            </p:nvSpPr>
            <p:spPr>
              <a:xfrm>
                <a:off x="10184241" y="2396823"/>
                <a:ext cx="15628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2A987B-11C9-7020-6958-65A1247DD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241" y="2396823"/>
                <a:ext cx="1562824" cy="646331"/>
              </a:xfrm>
              <a:prstGeom prst="rect">
                <a:avLst/>
              </a:prstGeom>
              <a:blipFill>
                <a:blip r:embed="rId3"/>
                <a:stretch>
                  <a:fillRect l="-273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3382E81-75C3-EEE4-E367-7EF2962389DA}"/>
              </a:ext>
            </a:extLst>
          </p:cNvPr>
          <p:cNvSpPr txBox="1"/>
          <p:nvPr/>
        </p:nvSpPr>
        <p:spPr>
          <a:xfrm>
            <a:off x="10180624" y="2897954"/>
            <a:ext cx="202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/>
              <a:t>N = 4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71454-E683-11E6-6B17-708C76BFA590}"/>
              </a:ext>
            </a:extLst>
          </p:cNvPr>
          <p:cNvSpPr txBox="1"/>
          <p:nvPr/>
        </p:nvSpPr>
        <p:spPr>
          <a:xfrm>
            <a:off x="10184241" y="3376692"/>
            <a:ext cx="177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/>
              <a:t>Energy range taken from </a:t>
            </a:r>
            <a:r>
              <a:rPr lang="en-US" err="1"/>
              <a:t>Gershgoring</a:t>
            </a:r>
            <a:r>
              <a:rPr lang="en-US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5D702-2910-F228-B436-32A7B23AB49B}"/>
              </a:ext>
            </a:extLst>
          </p:cNvPr>
          <p:cNvSpPr txBox="1"/>
          <p:nvPr/>
        </p:nvSpPr>
        <p:spPr>
          <a:xfrm>
            <a:off x="10202040" y="4300022"/>
            <a:ext cx="1762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/>
              <a:t>60 interrogation points for each range.</a:t>
            </a:r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0CA593C0-8D0D-A664-1C87-858A1C032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B8AA54A5-82D8-B001-9DCA-5EC7891D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800" err="1">
                <a:latin typeface="Aptos Mono"/>
                <a:ea typeface="Microsoft Sans Serif"/>
                <a:cs typeface="Microsoft Sans Serif"/>
              </a:rPr>
              <a:t>Comparison</a:t>
            </a:r>
            <a:r>
              <a:rPr lang="it-IT" sz="4800">
                <a:latin typeface="Aptos Mono"/>
                <a:ea typeface="Microsoft Sans Serif"/>
                <a:cs typeface="Microsoft Sans Serif"/>
              </a:rPr>
              <a:t>: RODEO vs VQD</a:t>
            </a:r>
          </a:p>
        </p:txBody>
      </p:sp>
      <p:pic>
        <p:nvPicPr>
          <p:cNvPr id="2" name="Immagine 1" descr="Immagine che contiene testo, schermata, diagramma, Rettango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F3F03C8-1F6B-C7D1-6924-908FE4E07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161" y="2313572"/>
            <a:ext cx="3658101" cy="3193382"/>
          </a:xfrm>
          <a:prstGeom prst="rect">
            <a:avLst/>
          </a:prstGeom>
        </p:spPr>
      </p:pic>
      <p:pic>
        <p:nvPicPr>
          <p:cNvPr id="15" name="Immagine 14" descr="Immagine che contiene testo, schermata, diagramma, Rettango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446773D3-AC24-4CE7-1A20-8086ED332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746" y="2313569"/>
            <a:ext cx="3784432" cy="32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36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C9FD2-BD5C-59DF-B9C6-F7DCAA347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BC52582-63AC-5EFC-CB96-F01B79233205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tangolo con angoli arrotondati 2">
            <a:extLst>
              <a:ext uri="{FF2B5EF4-FFF2-40B4-BE49-F238E27FC236}">
                <a16:creationId xmlns:a16="http://schemas.microsoft.com/office/drawing/2014/main" id="{F53FB9A7-54BC-C9C5-CF57-409A4E80A109}"/>
              </a:ext>
            </a:extLst>
          </p:cNvPr>
          <p:cNvSpPr/>
          <p:nvPr/>
        </p:nvSpPr>
        <p:spPr>
          <a:xfrm>
            <a:off x="591268" y="1609724"/>
            <a:ext cx="6762431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latin typeface="Aptos Mono" panose="020B0009020202020204" pitchFamily="49" charset="0"/>
              </a:rPr>
              <a:t>H2O </a:t>
            </a:r>
            <a:r>
              <a:rPr lang="it-IT" b="1" err="1">
                <a:latin typeface="Aptos Mono" panose="020B0009020202020204" pitchFamily="49" charset="0"/>
              </a:rPr>
              <a:t>Eigenvalue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Computation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Error</a:t>
            </a:r>
            <a:r>
              <a:rPr lang="it-IT" b="1">
                <a:latin typeface="Aptos Mono" panose="020B0009020202020204" pitchFamily="49" charset="0"/>
              </a:rPr>
              <a:t>: VQD VS RODEO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EAC50-9437-85CE-DF7C-9C8FA3EEFA2A}"/>
              </a:ext>
            </a:extLst>
          </p:cNvPr>
          <p:cNvSpPr txBox="1"/>
          <p:nvPr/>
        </p:nvSpPr>
        <p:spPr>
          <a:xfrm>
            <a:off x="81852" y="2813211"/>
            <a:ext cx="1562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/>
              <a:t>6 ansatz layer.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3C0D1-2573-3DD3-1966-53DABCAF34CD}"/>
                  </a:ext>
                </a:extLst>
              </p:cNvPr>
              <p:cNvSpPr txBox="1"/>
              <p:nvPr/>
            </p:nvSpPr>
            <p:spPr>
              <a:xfrm>
                <a:off x="84850" y="3539647"/>
                <a:ext cx="15628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/>
                  <a:t>Tolerance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3C0D1-2573-3DD3-1966-53DABCAF3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" y="3539647"/>
                <a:ext cx="1562831" cy="646331"/>
              </a:xfrm>
              <a:prstGeom prst="rect">
                <a:avLst/>
              </a:prstGeom>
              <a:blipFill>
                <a:blip r:embed="rId2"/>
                <a:stretch>
                  <a:fillRect l="-273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258012A-6D89-DB14-68E1-5A488BD0D9AC}"/>
              </a:ext>
            </a:extLst>
          </p:cNvPr>
          <p:cNvSpPr txBox="1"/>
          <p:nvPr/>
        </p:nvSpPr>
        <p:spPr>
          <a:xfrm>
            <a:off x="81852" y="4715520"/>
            <a:ext cx="200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err="1"/>
              <a:t>Iterations</a:t>
            </a:r>
            <a:r>
              <a:rPr lang="it-IT"/>
              <a:t> = 200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D967A6-9139-6C10-BFC0-8AABD7C2BB40}"/>
                  </a:ext>
                </a:extLst>
              </p:cNvPr>
              <p:cNvSpPr txBox="1"/>
              <p:nvPr/>
            </p:nvSpPr>
            <p:spPr>
              <a:xfrm>
                <a:off x="10184241" y="2396823"/>
                <a:ext cx="15628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D967A6-9139-6C10-BFC0-8AABD7C2B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241" y="2396823"/>
                <a:ext cx="1562824" cy="646331"/>
              </a:xfrm>
              <a:prstGeom prst="rect">
                <a:avLst/>
              </a:prstGeom>
              <a:blipFill>
                <a:blip r:embed="rId3"/>
                <a:stretch>
                  <a:fillRect l="-273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74A36A7-5BFA-E586-21B5-22AE3D7E2318}"/>
              </a:ext>
            </a:extLst>
          </p:cNvPr>
          <p:cNvSpPr txBox="1"/>
          <p:nvPr/>
        </p:nvSpPr>
        <p:spPr>
          <a:xfrm>
            <a:off x="10180624" y="2897954"/>
            <a:ext cx="202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/>
              <a:t>N = 4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CFD2F-4B51-F620-B657-61CA4CC4BFDA}"/>
              </a:ext>
            </a:extLst>
          </p:cNvPr>
          <p:cNvSpPr txBox="1"/>
          <p:nvPr/>
        </p:nvSpPr>
        <p:spPr>
          <a:xfrm>
            <a:off x="10184241" y="3376692"/>
            <a:ext cx="177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/>
              <a:t>Energy range taken from </a:t>
            </a:r>
            <a:r>
              <a:rPr lang="en-US" err="1"/>
              <a:t>Gershgoring</a:t>
            </a:r>
            <a:r>
              <a:rPr lang="en-US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518EB-AED3-05F9-E8D7-413CF07BB942}"/>
              </a:ext>
            </a:extLst>
          </p:cNvPr>
          <p:cNvSpPr txBox="1"/>
          <p:nvPr/>
        </p:nvSpPr>
        <p:spPr>
          <a:xfrm>
            <a:off x="10202040" y="4300022"/>
            <a:ext cx="17621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 50 interrogation points for each range.</a:t>
            </a:r>
            <a:endParaRPr lang="it-IT"/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99B36BC7-8AF3-DFF0-7519-059C4917D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21" name="Titolo 1">
            <a:extLst>
              <a:ext uri="{FF2B5EF4-FFF2-40B4-BE49-F238E27FC236}">
                <a16:creationId xmlns:a16="http://schemas.microsoft.com/office/drawing/2014/main" id="{5FACBD8F-3815-B952-A748-260EE29A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800" err="1">
                <a:latin typeface="Aptos Mono"/>
                <a:ea typeface="Microsoft Sans Serif"/>
                <a:cs typeface="Microsoft Sans Serif"/>
              </a:rPr>
              <a:t>Comparison</a:t>
            </a:r>
            <a:r>
              <a:rPr lang="it-IT" sz="4800">
                <a:latin typeface="Aptos Mono"/>
                <a:ea typeface="Microsoft Sans Serif"/>
                <a:cs typeface="Microsoft Sans Serif"/>
              </a:rPr>
              <a:t>: RODEO vs VQD</a:t>
            </a:r>
          </a:p>
        </p:txBody>
      </p:sp>
      <p:pic>
        <p:nvPicPr>
          <p:cNvPr id="2" name="Immagine 1" descr="Immagine che contiene testo, schermata, diagramm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0147307-1FCE-A6C8-BEE0-65EEE452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548" y="2363703"/>
            <a:ext cx="3782929" cy="3143251"/>
          </a:xfrm>
          <a:prstGeom prst="rect">
            <a:avLst/>
          </a:prstGeom>
        </p:spPr>
      </p:pic>
      <p:pic>
        <p:nvPicPr>
          <p:cNvPr id="15" name="Immagine 14" descr="Immagine che contiene testo, schermata, diagramma, Rettango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B01DBE2-64FB-D903-6195-751E7776C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470" y="2393781"/>
            <a:ext cx="3943350" cy="3123199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35592F6C-6962-12FD-9620-DB07A772026B}"/>
              </a:ext>
            </a:extLst>
          </p:cNvPr>
          <p:cNvSpPr txBox="1"/>
          <p:nvPr/>
        </p:nvSpPr>
        <p:spPr>
          <a:xfrm>
            <a:off x="31721" y="4286135"/>
            <a:ext cx="19869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/>
              <a:t>Penalty</a:t>
            </a:r>
            <a:r>
              <a:rPr lang="en-US" sz="1600"/>
              <a:t> = 2eV</a:t>
            </a:r>
          </a:p>
        </p:txBody>
      </p:sp>
    </p:spTree>
    <p:extLst>
      <p:ext uri="{BB962C8B-B14F-4D97-AF65-F5344CB8AC3E}">
        <p14:creationId xmlns:p14="http://schemas.microsoft.com/office/powerpoint/2010/main" val="233754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D3C25-594F-8A2E-2A91-FEBF1BEED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CA49B98-3344-0E28-A9A6-DCF41D7490AA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tangolo con angoli arrotondati 2">
            <a:extLst>
              <a:ext uri="{FF2B5EF4-FFF2-40B4-BE49-F238E27FC236}">
                <a16:creationId xmlns:a16="http://schemas.microsoft.com/office/drawing/2014/main" id="{9F026363-E2BF-328C-9594-4338F4E9F5A7}"/>
              </a:ext>
            </a:extLst>
          </p:cNvPr>
          <p:cNvSpPr/>
          <p:nvPr/>
        </p:nvSpPr>
        <p:spPr>
          <a:xfrm>
            <a:off x="591268" y="1609724"/>
            <a:ext cx="6762431" cy="45042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latin typeface="Aptos Mono" panose="020B0009020202020204" pitchFamily="49" charset="0"/>
              </a:rPr>
              <a:t>H2O </a:t>
            </a:r>
            <a:r>
              <a:rPr lang="it-IT" b="1" err="1">
                <a:latin typeface="Aptos Mono" panose="020B0009020202020204" pitchFamily="49" charset="0"/>
              </a:rPr>
              <a:t>Eigenvalue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Execution</a:t>
            </a:r>
            <a:r>
              <a:rPr lang="it-IT" b="1">
                <a:latin typeface="Aptos Mono" panose="020B0009020202020204" pitchFamily="49" charset="0"/>
              </a:rPr>
              <a:t> Time: VQD VS RODEO</a:t>
            </a:r>
            <a:endParaRPr lang="en-US" b="1">
              <a:latin typeface="Aptos Mono" panose="020B000902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EF743-03DF-1EBF-C7FF-6F9F5106ABE1}"/>
              </a:ext>
            </a:extLst>
          </p:cNvPr>
          <p:cNvSpPr txBox="1"/>
          <p:nvPr/>
        </p:nvSpPr>
        <p:spPr>
          <a:xfrm>
            <a:off x="81852" y="2813211"/>
            <a:ext cx="1562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/>
              <a:t>6 ansatz layer.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C8237F-E689-626A-D578-F216BF843359}"/>
                  </a:ext>
                </a:extLst>
              </p:cNvPr>
              <p:cNvSpPr txBox="1"/>
              <p:nvPr/>
            </p:nvSpPr>
            <p:spPr>
              <a:xfrm>
                <a:off x="84850" y="3539647"/>
                <a:ext cx="15628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/>
                  <a:t>Tolerance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C8237F-E689-626A-D578-F216BF84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" y="3539647"/>
                <a:ext cx="1562831" cy="646331"/>
              </a:xfrm>
              <a:prstGeom prst="rect">
                <a:avLst/>
              </a:prstGeom>
              <a:blipFill>
                <a:blip r:embed="rId2"/>
                <a:stretch>
                  <a:fillRect l="-273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B089C1A-93B2-9822-BFB5-9F4B4558A6F3}"/>
              </a:ext>
            </a:extLst>
          </p:cNvPr>
          <p:cNvSpPr txBox="1"/>
          <p:nvPr/>
        </p:nvSpPr>
        <p:spPr>
          <a:xfrm>
            <a:off x="81852" y="4715520"/>
            <a:ext cx="200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err="1"/>
              <a:t>Iterations</a:t>
            </a:r>
            <a:r>
              <a:rPr lang="it-IT"/>
              <a:t> = 200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30C5EB-836C-963B-2747-81A1195E94FD}"/>
                  </a:ext>
                </a:extLst>
              </p:cNvPr>
              <p:cNvSpPr txBox="1"/>
              <p:nvPr/>
            </p:nvSpPr>
            <p:spPr>
              <a:xfrm>
                <a:off x="10184241" y="2396823"/>
                <a:ext cx="15628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</m:oMath>
                </a14:m>
                <a:r>
                  <a:rPr lang="en-US"/>
                  <a:t> = 7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30C5EB-836C-963B-2747-81A1195E9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241" y="2396823"/>
                <a:ext cx="1562824" cy="646331"/>
              </a:xfrm>
              <a:prstGeom prst="rect">
                <a:avLst/>
              </a:prstGeom>
              <a:blipFill>
                <a:blip r:embed="rId3"/>
                <a:stretch>
                  <a:fillRect l="-2734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E803F09-BDF4-99AE-398B-D464DEBE8B1D}"/>
              </a:ext>
            </a:extLst>
          </p:cNvPr>
          <p:cNvSpPr txBox="1"/>
          <p:nvPr/>
        </p:nvSpPr>
        <p:spPr>
          <a:xfrm>
            <a:off x="10180624" y="2897954"/>
            <a:ext cx="202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/>
              <a:t>N = 4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77E64-3411-EA42-270D-1037FD4BE248}"/>
              </a:ext>
            </a:extLst>
          </p:cNvPr>
          <p:cNvSpPr txBox="1"/>
          <p:nvPr/>
        </p:nvSpPr>
        <p:spPr>
          <a:xfrm>
            <a:off x="10184241" y="3376692"/>
            <a:ext cx="177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/>
              <a:t>Energy range taken from </a:t>
            </a:r>
            <a:r>
              <a:rPr lang="en-US" err="1"/>
              <a:t>Gershgoring</a:t>
            </a:r>
            <a:r>
              <a:rPr lang="en-US"/>
              <a:t>.</a:t>
            </a:r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F008F7AF-2477-9618-01AF-B5AFB11EE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21" name="Titolo 1">
            <a:extLst>
              <a:ext uri="{FF2B5EF4-FFF2-40B4-BE49-F238E27FC236}">
                <a16:creationId xmlns:a16="http://schemas.microsoft.com/office/drawing/2014/main" id="{FE32C8B8-23A7-243A-2631-7D955A13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800" err="1">
                <a:latin typeface="Aptos Mono"/>
                <a:ea typeface="Microsoft Sans Serif"/>
                <a:cs typeface="Microsoft Sans Serif"/>
              </a:rPr>
              <a:t>Comparison</a:t>
            </a:r>
            <a:r>
              <a:rPr lang="it-IT" sz="4800">
                <a:latin typeface="Aptos Mono"/>
                <a:ea typeface="Microsoft Sans Serif"/>
                <a:cs typeface="Microsoft Sans Serif"/>
              </a:rPr>
              <a:t>: RODEO vs VQD</a:t>
            </a:r>
          </a:p>
        </p:txBody>
      </p:sp>
      <p:pic>
        <p:nvPicPr>
          <p:cNvPr id="2" name="Immagine 1" descr="Immagine che contiene testo, schermata, Policromia, Rettango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DBB30C50-D8BC-BB58-A2E0-37F2535BD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217" y="2363703"/>
            <a:ext cx="3624013" cy="3143251"/>
          </a:xfrm>
          <a:prstGeom prst="rect">
            <a:avLst/>
          </a:prstGeom>
        </p:spPr>
      </p:pic>
      <p:pic>
        <p:nvPicPr>
          <p:cNvPr id="14" name="Immagine 13" descr="Immagine che contiene testo, schermata, Policromia, Rettangol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DD7B0EA2-84AF-7B8A-D6D8-AC4095AF6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987" y="2363703"/>
            <a:ext cx="3619500" cy="3133225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B9761630-061A-DF39-8D93-A0DB59A0ABE5}"/>
              </a:ext>
            </a:extLst>
          </p:cNvPr>
          <p:cNvSpPr txBox="1"/>
          <p:nvPr/>
        </p:nvSpPr>
        <p:spPr>
          <a:xfrm>
            <a:off x="31721" y="4286135"/>
            <a:ext cx="19869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/>
              <a:t>Penalty</a:t>
            </a:r>
            <a:r>
              <a:rPr lang="en-US" sz="1600"/>
              <a:t> = 2eV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6A6370E-D39B-7BB7-3898-DB6E09288A2F}"/>
              </a:ext>
            </a:extLst>
          </p:cNvPr>
          <p:cNvSpPr txBox="1"/>
          <p:nvPr/>
        </p:nvSpPr>
        <p:spPr>
          <a:xfrm>
            <a:off x="10202040" y="4300022"/>
            <a:ext cx="17621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 50 interrogation points for each range.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2718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FC900-8881-F488-60C7-801D0AA4F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8DE5FEB-7352-3926-2E6C-CC4E0FF1DA48}"/>
              </a:ext>
            </a:extLst>
          </p:cNvPr>
          <p:cNvSpPr/>
          <p:nvPr/>
        </p:nvSpPr>
        <p:spPr>
          <a:xfrm>
            <a:off x="1571625" y="2476499"/>
            <a:ext cx="8724900" cy="110490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D0E115-786C-B92D-C970-4C5A807C8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248" y="2475732"/>
            <a:ext cx="9144000" cy="1103470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/>
                <a:ea typeface="Microsoft Sans Serif"/>
                <a:cs typeface="Microsoft Sans Serif"/>
              </a:rPr>
              <a:t>Conclusions</a:t>
            </a:r>
            <a:endParaRPr lang="it-IT" err="1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  <a:ea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9536182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AC57E2-4E95-C1B6-F702-4E233B688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6D2401-444D-21DC-BB78-8605DC7F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901"/>
            <a:ext cx="10515600" cy="1325563"/>
          </a:xfrm>
        </p:spPr>
        <p:txBody>
          <a:bodyPr/>
          <a:lstStyle/>
          <a:p>
            <a:r>
              <a:rPr lang="it-IT" err="1"/>
              <a:t>Conclusions</a:t>
            </a:r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B6FE8A14-3BC9-1C6E-0319-FD6A51BE2A3E}"/>
              </a:ext>
            </a:extLst>
          </p:cNvPr>
          <p:cNvCxnSpPr/>
          <p:nvPr/>
        </p:nvCxnSpPr>
        <p:spPr>
          <a:xfrm>
            <a:off x="591269" y="321842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691A687C-64A2-C201-C95D-DB657642EAE2}"/>
              </a:ext>
            </a:extLst>
          </p:cNvPr>
          <p:cNvSpPr/>
          <p:nvPr/>
        </p:nvSpPr>
        <p:spPr>
          <a:xfrm>
            <a:off x="547096" y="1374761"/>
            <a:ext cx="1666568" cy="33876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ptos Mono" panose="020B0009020202020204" pitchFamily="49" charset="0"/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821FD55-DA96-5870-E24A-E39478C74D83}"/>
                  </a:ext>
                </a:extLst>
              </p:cNvPr>
              <p:cNvSpPr txBox="1"/>
              <p:nvPr/>
            </p:nvSpPr>
            <p:spPr>
              <a:xfrm>
                <a:off x="591269" y="2105561"/>
                <a:ext cx="10017635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0">
                    <a:latin typeface="Aptos Mono" panose="020B0009020202020204" pitchFamily="49" charset="0"/>
                  </a:rPr>
                  <a:t>In </a:t>
                </a:r>
                <a:r>
                  <a:rPr lang="it-IT" sz="2000" b="0" err="1">
                    <a:latin typeface="Aptos Mono" panose="020B0009020202020204" pitchFamily="49" charset="0"/>
                  </a:rPr>
                  <a:t>this</a:t>
                </a:r>
                <a:r>
                  <a:rPr lang="it-IT" sz="2000" b="0">
                    <a:latin typeface="Aptos Mono" panose="020B0009020202020204" pitchFamily="49" charset="0"/>
                  </a:rPr>
                  <a:t> work </a:t>
                </a:r>
                <a:r>
                  <a:rPr lang="it-IT" sz="2000" b="0" err="1">
                    <a:latin typeface="Aptos Mono" panose="020B0009020202020204" pitchFamily="49" charset="0"/>
                  </a:rPr>
                  <a:t>we</a:t>
                </a:r>
                <a:r>
                  <a:rPr lang="it-IT" sz="2000" b="0">
                    <a:latin typeface="Aptos Mono" panose="020B0009020202020204" pitchFamily="49" charset="0"/>
                  </a:rPr>
                  <a:t> </a:t>
                </a:r>
                <a:r>
                  <a:rPr lang="it-IT" sz="2000" b="0" err="1">
                    <a:latin typeface="Aptos Mono" panose="020B0009020202020204" pitchFamily="49" charset="0"/>
                  </a:rPr>
                  <a:t>studied</a:t>
                </a:r>
                <a:r>
                  <a:rPr lang="it-IT" sz="2000" b="0">
                    <a:latin typeface="Aptos Mono" panose="020B0009020202020204" pitchFamily="49" charset="0"/>
                  </a:rPr>
                  <a:t> </a:t>
                </a:r>
                <a:r>
                  <a:rPr lang="it-IT" sz="2000" b="0" err="1">
                    <a:latin typeface="Aptos Mono" panose="020B0009020202020204" pitchFamily="49" charset="0"/>
                  </a:rPr>
                  <a:t>two</a:t>
                </a:r>
                <a:r>
                  <a:rPr lang="it-IT" sz="2000" b="0">
                    <a:latin typeface="Aptos Mono" panose="020B0009020202020204" pitchFamily="49" charset="0"/>
                  </a:rPr>
                  <a:t> NISQ quantum </a:t>
                </a:r>
                <a:r>
                  <a:rPr lang="it-IT" sz="2000" b="0" err="1">
                    <a:latin typeface="Aptos Mono" panose="020B0009020202020204" pitchFamily="49" charset="0"/>
                  </a:rPr>
                  <a:t>algorithms</a:t>
                </a:r>
                <a:r>
                  <a:rPr lang="it-IT" sz="2000" b="0">
                    <a:latin typeface="Aptos Mono" panose="020B0009020202020204" pitchFamily="49" charset="0"/>
                  </a:rPr>
                  <a:t> for </a:t>
                </a:r>
                <a:r>
                  <a:rPr lang="it-IT" sz="2000" b="0" err="1">
                    <a:latin typeface="Aptos Mono" panose="020B0009020202020204" pitchFamily="49" charset="0"/>
                  </a:rPr>
                  <a:t>molecular</a:t>
                </a:r>
                <a:r>
                  <a:rPr lang="it-IT" sz="2000" b="0">
                    <a:latin typeface="Aptos Mono" panose="020B0009020202020204" pitchFamily="49" charset="0"/>
                  </a:rPr>
                  <a:t> </a:t>
                </a:r>
                <a:r>
                  <a:rPr lang="it-IT" sz="2000" b="0" err="1">
                    <a:latin typeface="Aptos Mono" panose="020B0009020202020204" pitchFamily="49" charset="0"/>
                  </a:rPr>
                  <a:t>spectrum</a:t>
                </a:r>
                <a:r>
                  <a:rPr lang="it-IT" sz="2000" b="0">
                    <a:latin typeface="Aptos Mono" panose="020B0009020202020204" pitchFamily="49" charset="0"/>
                  </a:rPr>
                  <a:t> </a:t>
                </a:r>
                <a:r>
                  <a:rPr lang="it-IT" sz="2000" b="0" err="1">
                    <a:latin typeface="Aptos Mono" panose="020B0009020202020204" pitchFamily="49" charset="0"/>
                  </a:rPr>
                  <a:t>determination</a:t>
                </a:r>
                <a:r>
                  <a:rPr lang="it-IT" sz="2000" b="0">
                    <a:latin typeface="Aptos Mono" panose="020B0009020202020204" pitchFamily="49" charset="0"/>
                  </a:rPr>
                  <a:t>:</a:t>
                </a: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 b="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r>
                  <a:rPr lang="it-IT" sz="2000">
                    <a:latin typeface="Aptos Mono" panose="020B0009020202020204" pitchFamily="49" charset="0"/>
                  </a:rPr>
                  <a:t>	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r>
                  <a:rPr lang="it-IT" sz="2000" err="1">
                    <a:latin typeface="Aptos Mono" panose="020B0009020202020204" pitchFamily="49" charset="0"/>
                  </a:rPr>
                  <a:t>We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1" err="1">
                    <a:latin typeface="Aptos Mono" panose="020B0009020202020204" pitchFamily="49" charset="0"/>
                  </a:rPr>
                  <a:t>compared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their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0">
                    <a:latin typeface="Aptos Mono" panose="020B0009020202020204" pitchFamily="49" charset="0"/>
                  </a:rPr>
                  <a:t>performance </a:t>
                </a:r>
                <a:r>
                  <a:rPr lang="it-IT" sz="2000">
                    <a:latin typeface="Aptos Mono" panose="020B0009020202020204" pitchFamily="49" charset="0"/>
                  </a:rPr>
                  <a:t>in </a:t>
                </a:r>
                <a:r>
                  <a:rPr lang="it-IT" sz="2000" err="1">
                    <a:latin typeface="Aptos Mono" panose="020B0009020202020204" pitchFamily="49" charset="0"/>
                  </a:rPr>
                  <a:t>determining</a:t>
                </a:r>
                <a:r>
                  <a:rPr lang="it-IT" sz="2000">
                    <a:latin typeface="Aptos Mono" panose="020B0009020202020204" pitchFamily="49" charset="0"/>
                  </a:rPr>
                  <a:t> the first </a:t>
                </a:r>
                <a:r>
                  <a:rPr lang="it-IT" sz="2000" err="1">
                    <a:latin typeface="Aptos Mono" panose="020B0009020202020204" pitchFamily="49" charset="0"/>
                  </a:rPr>
                  <a:t>eigenvalues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0">
                    <a:latin typeface="Aptos Mono" panose="020B0009020202020204" pitchFamily="49" charset="0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b="0">
                    <a:latin typeface="Aptos Mono" panose="020B00090202020202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Hamiltonians</a:t>
                </a:r>
                <a:endParaRPr lang="it-IT" sz="200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821FD55-DA96-5870-E24A-E39478C74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9" y="2105561"/>
                <a:ext cx="10017635" cy="4093428"/>
              </a:xfrm>
              <a:prstGeom prst="rect">
                <a:avLst/>
              </a:prstGeom>
              <a:blipFill>
                <a:blip r:embed="rId3"/>
                <a:stretch>
                  <a:fillRect l="-670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828127A5-7BDA-BFC0-1BD3-8EF5403FF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D01175-FA9C-13A8-E060-F9BB9072948F}"/>
              </a:ext>
            </a:extLst>
          </p:cNvPr>
          <p:cNvSpPr txBox="1"/>
          <p:nvPr/>
        </p:nvSpPr>
        <p:spPr>
          <a:xfrm>
            <a:off x="661116" y="2907803"/>
            <a:ext cx="465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latin typeface="Aptos Mono" panose="020B0009020202020204" pitchFamily="49" charset="0"/>
              </a:rPr>
              <a:t>1- Rodeo </a:t>
            </a:r>
            <a:r>
              <a:rPr lang="it-IT" sz="1800" b="1" err="1">
                <a:latin typeface="Aptos Mono" panose="020B0009020202020204" pitchFamily="49" charset="0"/>
              </a:rPr>
              <a:t>algorithm</a:t>
            </a:r>
            <a:r>
              <a:rPr lang="it-IT">
                <a:latin typeface="Aptos Mono" panose="020B0009020202020204" pitchFamily="49" charset="0"/>
              </a:rPr>
              <a:t>, in </a:t>
            </a:r>
            <a:r>
              <a:rPr lang="it-IT" err="1">
                <a:latin typeface="Aptos Mono" panose="020B0009020202020204" pitchFamily="49" charset="0"/>
              </a:rPr>
              <a:t>combination</a:t>
            </a:r>
            <a:r>
              <a:rPr lang="it-IT">
                <a:latin typeface="Aptos Mono" panose="020B0009020202020204" pitchFamily="49" charset="0"/>
              </a:rPr>
              <a:t> with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, </a:t>
            </a:r>
            <a:r>
              <a:rPr lang="it-IT" err="1">
                <a:latin typeface="Aptos Mono" panose="020B0009020202020204" pitchFamily="49" charset="0"/>
              </a:rPr>
              <a:t>based</a:t>
            </a:r>
            <a:r>
              <a:rPr lang="it-IT">
                <a:latin typeface="Aptos Mono" panose="020B0009020202020204" pitchFamily="49" charset="0"/>
              </a:rPr>
              <a:t> on </a:t>
            </a:r>
            <a:r>
              <a:rPr lang="it-IT" sz="1800">
                <a:latin typeface="Aptos Mono" panose="020B0009020202020204" pitchFamily="49" charset="0"/>
              </a:rPr>
              <a:t>energy filtering </a:t>
            </a:r>
            <a:r>
              <a:rPr lang="it-IT" sz="1800" err="1">
                <a:latin typeface="Aptos Mono" panose="020B0009020202020204" pitchFamily="49" charset="0"/>
              </a:rPr>
              <a:t>through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phase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kickback</a:t>
            </a:r>
            <a:endParaRPr lang="it-IT" sz="1800">
              <a:latin typeface="Aptos Mono" panose="020B000902020202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0C2997-B8C6-2BAD-8C55-C20F16CEE801}"/>
              </a:ext>
            </a:extLst>
          </p:cNvPr>
          <p:cNvSpPr txBox="1"/>
          <p:nvPr/>
        </p:nvSpPr>
        <p:spPr>
          <a:xfrm>
            <a:off x="5917327" y="2907802"/>
            <a:ext cx="44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latin typeface="Aptos Mono" panose="020B0009020202020204" pitchFamily="49" charset="0"/>
              </a:rPr>
              <a:t>2- VQD, </a:t>
            </a:r>
            <a:r>
              <a:rPr lang="it-IT" sz="1800">
                <a:latin typeface="Aptos Mono" panose="020B0009020202020204" pitchFamily="49" charset="0"/>
              </a:rPr>
              <a:t>a </a:t>
            </a:r>
            <a:r>
              <a:rPr lang="it-IT" sz="1800" err="1">
                <a:latin typeface="Aptos Mono" panose="020B0009020202020204" pitchFamily="49" charset="0"/>
              </a:rPr>
              <a:t>modified</a:t>
            </a:r>
            <a:r>
              <a:rPr lang="it-IT" sz="1800">
                <a:latin typeface="Aptos Mono" panose="020B0009020202020204" pitchFamily="49" charset="0"/>
              </a:rPr>
              <a:t> VQE </a:t>
            </a:r>
            <a:r>
              <a:rPr lang="it-IT" sz="1800" err="1">
                <a:latin typeface="Aptos Mono" panose="020B0009020202020204" pitchFamily="49" charset="0"/>
              </a:rPr>
              <a:t>used</a:t>
            </a:r>
            <a:r>
              <a:rPr lang="it-IT" sz="1800">
                <a:latin typeface="Aptos Mono" panose="020B0009020202020204" pitchFamily="49" charset="0"/>
              </a:rPr>
              <a:t> to </a:t>
            </a:r>
            <a:r>
              <a:rPr lang="it-IT" sz="1800" err="1">
                <a:latin typeface="Aptos Mono" panose="020B0009020202020204" pitchFamily="49" charset="0"/>
              </a:rPr>
              <a:t>obtain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also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excited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states</a:t>
            </a:r>
            <a:r>
              <a:rPr lang="it-IT" sz="1800">
                <a:latin typeface="Aptos Mono" panose="020B0009020202020204" pitchFamily="49" charset="0"/>
              </a:rPr>
              <a:t>’ </a:t>
            </a:r>
            <a:r>
              <a:rPr lang="it-IT" sz="1800" err="1">
                <a:latin typeface="Aptos Mono" panose="020B0009020202020204" pitchFamily="49" charset="0"/>
              </a:rPr>
              <a:t>eigenenergies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through</a:t>
            </a:r>
            <a:r>
              <a:rPr lang="it-IT" sz="1800">
                <a:latin typeface="Aptos Mono" panose="020B0009020202020204" pitchFamily="49" charset="0"/>
              </a:rPr>
              <a:t> penalties</a:t>
            </a:r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2B6CEF5-0719-AAAD-D775-D3477285DF90}"/>
              </a:ext>
            </a:extLst>
          </p:cNvPr>
          <p:cNvSpPr txBox="1"/>
          <p:nvPr/>
        </p:nvSpPr>
        <p:spPr>
          <a:xfrm>
            <a:off x="4432693" y="5498045"/>
            <a:ext cx="617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err="1">
                <a:latin typeface="Aptos Mono" panose="020B0009020202020204" pitchFamily="49" charset="0"/>
              </a:rPr>
              <a:t>Result</a:t>
            </a:r>
            <a:r>
              <a:rPr lang="it-IT" sz="1800">
                <a:latin typeface="Aptos Mono" panose="020B0009020202020204" pitchFamily="49" charset="0"/>
              </a:rPr>
              <a:t>: VQD </a:t>
            </a:r>
            <a:r>
              <a:rPr lang="it-IT" sz="1800" err="1">
                <a:latin typeface="Aptos Mono" panose="020B0009020202020204" pitchFamily="49" charset="0"/>
              </a:rPr>
              <a:t>wins</a:t>
            </a:r>
            <a:r>
              <a:rPr lang="it-IT" sz="1800">
                <a:latin typeface="Aptos Mono" panose="020B0009020202020204" pitchFamily="49" charset="0"/>
              </a:rPr>
              <a:t>!</a:t>
            </a:r>
            <a:endParaRPr lang="it-IT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52EB807C-D5AF-9AE6-E4E3-AC4F8FDD8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52" y="2867733"/>
            <a:ext cx="547304" cy="547304"/>
          </a:xfrm>
          <a:prstGeom prst="rect">
            <a:avLst/>
          </a:prstGeom>
        </p:spPr>
      </p:pic>
      <p:pic>
        <p:nvPicPr>
          <p:cNvPr id="9" name="Picture 36">
            <a:extLst>
              <a:ext uri="{FF2B5EF4-FFF2-40B4-BE49-F238E27FC236}">
                <a16:creationId xmlns:a16="http://schemas.microsoft.com/office/drawing/2014/main" id="{60D38178-A2C1-DC29-22F3-CDB5BF0EF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763" y="2921754"/>
            <a:ext cx="507246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16B8D4-292B-C074-D355-A87C40BF6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A9A226-109A-9506-B56C-8E05FAF7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901"/>
            <a:ext cx="10515600" cy="1325563"/>
          </a:xfrm>
        </p:spPr>
        <p:txBody>
          <a:bodyPr/>
          <a:lstStyle/>
          <a:p>
            <a:r>
              <a:rPr lang="it-IT"/>
              <a:t>THANK YOU FOR YOUR ATTENTION</a:t>
            </a:r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EA4645C5-F564-ACE6-5567-771DFD82589F}"/>
              </a:ext>
            </a:extLst>
          </p:cNvPr>
          <p:cNvCxnSpPr/>
          <p:nvPr/>
        </p:nvCxnSpPr>
        <p:spPr>
          <a:xfrm>
            <a:off x="591269" y="321842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282E5946-669A-D411-2DD0-8D41CAE90B8D}"/>
              </a:ext>
            </a:extLst>
          </p:cNvPr>
          <p:cNvSpPr/>
          <p:nvPr/>
        </p:nvSpPr>
        <p:spPr>
          <a:xfrm>
            <a:off x="547096" y="1374761"/>
            <a:ext cx="1666568" cy="33876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ptos Mono" panose="020B0009020202020204" pitchFamily="49" charset="0"/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BFA62BE-2424-C223-AB15-C3E696120BF5}"/>
                  </a:ext>
                </a:extLst>
              </p:cNvPr>
              <p:cNvSpPr txBox="1"/>
              <p:nvPr/>
            </p:nvSpPr>
            <p:spPr>
              <a:xfrm>
                <a:off x="591269" y="2105561"/>
                <a:ext cx="10017635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0">
                    <a:latin typeface="Aptos Mono" panose="020B0009020202020204" pitchFamily="49" charset="0"/>
                  </a:rPr>
                  <a:t>In </a:t>
                </a:r>
                <a:r>
                  <a:rPr lang="it-IT" sz="2000" b="0" err="1">
                    <a:latin typeface="Aptos Mono" panose="020B0009020202020204" pitchFamily="49" charset="0"/>
                  </a:rPr>
                  <a:t>this</a:t>
                </a:r>
                <a:r>
                  <a:rPr lang="it-IT" sz="2000" b="0">
                    <a:latin typeface="Aptos Mono" panose="020B0009020202020204" pitchFamily="49" charset="0"/>
                  </a:rPr>
                  <a:t> work </a:t>
                </a:r>
                <a:r>
                  <a:rPr lang="it-IT" sz="2000" b="0" err="1">
                    <a:latin typeface="Aptos Mono" panose="020B0009020202020204" pitchFamily="49" charset="0"/>
                  </a:rPr>
                  <a:t>we</a:t>
                </a:r>
                <a:r>
                  <a:rPr lang="it-IT" sz="2000" b="0">
                    <a:latin typeface="Aptos Mono" panose="020B0009020202020204" pitchFamily="49" charset="0"/>
                  </a:rPr>
                  <a:t> </a:t>
                </a:r>
                <a:r>
                  <a:rPr lang="it-IT" sz="2000" b="0" err="1">
                    <a:latin typeface="Aptos Mono" panose="020B0009020202020204" pitchFamily="49" charset="0"/>
                  </a:rPr>
                  <a:t>studied</a:t>
                </a:r>
                <a:r>
                  <a:rPr lang="it-IT" sz="2000" b="0">
                    <a:latin typeface="Aptos Mono" panose="020B0009020202020204" pitchFamily="49" charset="0"/>
                  </a:rPr>
                  <a:t> </a:t>
                </a:r>
                <a:r>
                  <a:rPr lang="it-IT" sz="2000" b="0" err="1">
                    <a:latin typeface="Aptos Mono" panose="020B0009020202020204" pitchFamily="49" charset="0"/>
                  </a:rPr>
                  <a:t>two</a:t>
                </a:r>
                <a:r>
                  <a:rPr lang="it-IT" sz="2000" b="0">
                    <a:latin typeface="Aptos Mono" panose="020B0009020202020204" pitchFamily="49" charset="0"/>
                  </a:rPr>
                  <a:t> NISQ quantum </a:t>
                </a:r>
                <a:r>
                  <a:rPr lang="it-IT" sz="2000" b="0" err="1">
                    <a:latin typeface="Aptos Mono" panose="020B0009020202020204" pitchFamily="49" charset="0"/>
                  </a:rPr>
                  <a:t>algorithms</a:t>
                </a:r>
                <a:r>
                  <a:rPr lang="it-IT" sz="2000" b="0">
                    <a:latin typeface="Aptos Mono" panose="020B0009020202020204" pitchFamily="49" charset="0"/>
                  </a:rPr>
                  <a:t> for </a:t>
                </a:r>
                <a:r>
                  <a:rPr lang="it-IT" sz="2000" b="0" err="1">
                    <a:latin typeface="Aptos Mono" panose="020B0009020202020204" pitchFamily="49" charset="0"/>
                  </a:rPr>
                  <a:t>molecular</a:t>
                </a:r>
                <a:r>
                  <a:rPr lang="it-IT" sz="2000" b="0">
                    <a:latin typeface="Aptos Mono" panose="020B0009020202020204" pitchFamily="49" charset="0"/>
                  </a:rPr>
                  <a:t> </a:t>
                </a:r>
                <a:r>
                  <a:rPr lang="it-IT" sz="2000" b="0" err="1">
                    <a:latin typeface="Aptos Mono" panose="020B0009020202020204" pitchFamily="49" charset="0"/>
                  </a:rPr>
                  <a:t>spectrum</a:t>
                </a:r>
                <a:r>
                  <a:rPr lang="it-IT" sz="2000" b="0">
                    <a:latin typeface="Aptos Mono" panose="020B0009020202020204" pitchFamily="49" charset="0"/>
                  </a:rPr>
                  <a:t> </a:t>
                </a:r>
                <a:r>
                  <a:rPr lang="it-IT" sz="2000" b="0" err="1">
                    <a:latin typeface="Aptos Mono" panose="020B0009020202020204" pitchFamily="49" charset="0"/>
                  </a:rPr>
                  <a:t>determination</a:t>
                </a:r>
                <a:r>
                  <a:rPr lang="it-IT" sz="2000" b="0">
                    <a:latin typeface="Aptos Mono" panose="020B0009020202020204" pitchFamily="49" charset="0"/>
                  </a:rPr>
                  <a:t>:</a:t>
                </a: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 b="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r>
                  <a:rPr lang="it-IT" sz="2000">
                    <a:latin typeface="Aptos Mono" panose="020B0009020202020204" pitchFamily="49" charset="0"/>
                  </a:rPr>
                  <a:t>	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r>
                  <a:rPr lang="it-IT" sz="2000" err="1">
                    <a:latin typeface="Aptos Mono" panose="020B0009020202020204" pitchFamily="49" charset="0"/>
                  </a:rPr>
                  <a:t>We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1" err="1">
                    <a:latin typeface="Aptos Mono" panose="020B0009020202020204" pitchFamily="49" charset="0"/>
                  </a:rPr>
                  <a:t>compared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err="1">
                    <a:latin typeface="Aptos Mono" panose="020B0009020202020204" pitchFamily="49" charset="0"/>
                  </a:rPr>
                  <a:t>their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0">
                    <a:latin typeface="Aptos Mono" panose="020B0009020202020204" pitchFamily="49" charset="0"/>
                  </a:rPr>
                  <a:t>performance </a:t>
                </a:r>
                <a:r>
                  <a:rPr lang="it-IT" sz="2000">
                    <a:latin typeface="Aptos Mono" panose="020B0009020202020204" pitchFamily="49" charset="0"/>
                  </a:rPr>
                  <a:t>in </a:t>
                </a:r>
                <a:r>
                  <a:rPr lang="it-IT" sz="2000" err="1">
                    <a:latin typeface="Aptos Mono" panose="020B0009020202020204" pitchFamily="49" charset="0"/>
                  </a:rPr>
                  <a:t>determining</a:t>
                </a:r>
                <a:r>
                  <a:rPr lang="it-IT" sz="2000">
                    <a:latin typeface="Aptos Mono" panose="020B0009020202020204" pitchFamily="49" charset="0"/>
                  </a:rPr>
                  <a:t> the first </a:t>
                </a:r>
                <a:r>
                  <a:rPr lang="it-IT" sz="2000" err="1">
                    <a:latin typeface="Aptos Mono" panose="020B0009020202020204" pitchFamily="49" charset="0"/>
                  </a:rPr>
                  <a:t>eigenvalues</a:t>
                </a:r>
                <a:r>
                  <a:rPr lang="it-IT" sz="2000">
                    <a:latin typeface="Aptos Mono" panose="020B0009020202020204" pitchFamily="49" charset="0"/>
                  </a:rPr>
                  <a:t> </a:t>
                </a:r>
                <a:r>
                  <a:rPr lang="it-IT" sz="2000" b="0">
                    <a:latin typeface="Aptos Mono" panose="020B0009020202020204" pitchFamily="49" charset="0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 b="0">
                    <a:latin typeface="Aptos Mono" panose="020B00090202020202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it-IT" sz="2000">
                    <a:latin typeface="Aptos Mono" panose="020B0009020202020204" pitchFamily="49" charset="0"/>
                  </a:rPr>
                  <a:t> Hamiltonians</a:t>
                </a:r>
                <a:endParaRPr lang="it-IT" sz="200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  <a:p>
                <a:endParaRPr lang="it-IT" sz="2000">
                  <a:latin typeface="Aptos Mono" panose="020B0009020202020204" pitchFamily="49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BFA62BE-2424-C223-AB15-C3E696120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9" y="2105561"/>
                <a:ext cx="10017635" cy="4093428"/>
              </a:xfrm>
              <a:prstGeom prst="rect">
                <a:avLst/>
              </a:prstGeom>
              <a:blipFill>
                <a:blip r:embed="rId3"/>
                <a:stretch>
                  <a:fillRect l="-670"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AC1EF104-5E02-5335-9734-28A420B56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27AC55-E859-98B7-9519-A1A1332004B0}"/>
              </a:ext>
            </a:extLst>
          </p:cNvPr>
          <p:cNvSpPr txBox="1"/>
          <p:nvPr/>
        </p:nvSpPr>
        <p:spPr>
          <a:xfrm>
            <a:off x="661116" y="2907803"/>
            <a:ext cx="465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latin typeface="Aptos Mono" panose="020B0009020202020204" pitchFamily="49" charset="0"/>
              </a:rPr>
              <a:t>1- Rodeo </a:t>
            </a:r>
            <a:r>
              <a:rPr lang="it-IT" sz="1800" b="1" err="1">
                <a:latin typeface="Aptos Mono" panose="020B0009020202020204" pitchFamily="49" charset="0"/>
              </a:rPr>
              <a:t>algorithm</a:t>
            </a:r>
            <a:r>
              <a:rPr lang="it-IT">
                <a:latin typeface="Aptos Mono" panose="020B0009020202020204" pitchFamily="49" charset="0"/>
              </a:rPr>
              <a:t>, in </a:t>
            </a:r>
            <a:r>
              <a:rPr lang="it-IT" err="1">
                <a:latin typeface="Aptos Mono" panose="020B0009020202020204" pitchFamily="49" charset="0"/>
              </a:rPr>
              <a:t>combination</a:t>
            </a:r>
            <a:r>
              <a:rPr lang="it-IT">
                <a:latin typeface="Aptos Mono" panose="020B0009020202020204" pitchFamily="49" charset="0"/>
              </a:rPr>
              <a:t> with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Gershgoring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Circle</a:t>
            </a:r>
            <a:r>
              <a:rPr lang="it-IT" b="1">
                <a:latin typeface="Aptos Mono" panose="020B0009020202020204" pitchFamily="49" charset="0"/>
              </a:rPr>
              <a:t> </a:t>
            </a:r>
            <a:r>
              <a:rPr lang="it-IT" b="1" err="1">
                <a:latin typeface="Aptos Mono" panose="020B0009020202020204" pitchFamily="49" charset="0"/>
              </a:rPr>
              <a:t>Theorem</a:t>
            </a:r>
            <a:r>
              <a:rPr lang="it-IT" b="1">
                <a:latin typeface="Aptos Mono" panose="020B0009020202020204" pitchFamily="49" charset="0"/>
              </a:rPr>
              <a:t>, </a:t>
            </a:r>
            <a:r>
              <a:rPr lang="it-IT" err="1">
                <a:latin typeface="Aptos Mono" panose="020B0009020202020204" pitchFamily="49" charset="0"/>
              </a:rPr>
              <a:t>based</a:t>
            </a:r>
            <a:r>
              <a:rPr lang="it-IT">
                <a:latin typeface="Aptos Mono" panose="020B0009020202020204" pitchFamily="49" charset="0"/>
              </a:rPr>
              <a:t> on </a:t>
            </a:r>
            <a:r>
              <a:rPr lang="it-IT" sz="1800">
                <a:latin typeface="Aptos Mono" panose="020B0009020202020204" pitchFamily="49" charset="0"/>
              </a:rPr>
              <a:t>energy filtering </a:t>
            </a:r>
            <a:r>
              <a:rPr lang="it-IT" sz="1800" err="1">
                <a:latin typeface="Aptos Mono" panose="020B0009020202020204" pitchFamily="49" charset="0"/>
              </a:rPr>
              <a:t>through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phase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kickback</a:t>
            </a:r>
            <a:endParaRPr lang="it-IT" sz="1800">
              <a:latin typeface="Aptos Mono" panose="020B000902020202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C35BA8-ABF1-5301-4A85-B53C974238CB}"/>
              </a:ext>
            </a:extLst>
          </p:cNvPr>
          <p:cNvSpPr txBox="1"/>
          <p:nvPr/>
        </p:nvSpPr>
        <p:spPr>
          <a:xfrm>
            <a:off x="5917327" y="2907802"/>
            <a:ext cx="442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>
                <a:latin typeface="Aptos Mono" panose="020B0009020202020204" pitchFamily="49" charset="0"/>
              </a:rPr>
              <a:t>2- VQD, </a:t>
            </a:r>
            <a:r>
              <a:rPr lang="it-IT" sz="1800">
                <a:latin typeface="Aptos Mono" panose="020B0009020202020204" pitchFamily="49" charset="0"/>
              </a:rPr>
              <a:t>a </a:t>
            </a:r>
            <a:r>
              <a:rPr lang="it-IT" sz="1800" err="1">
                <a:latin typeface="Aptos Mono" panose="020B0009020202020204" pitchFamily="49" charset="0"/>
              </a:rPr>
              <a:t>modified</a:t>
            </a:r>
            <a:r>
              <a:rPr lang="it-IT" sz="1800">
                <a:latin typeface="Aptos Mono" panose="020B0009020202020204" pitchFamily="49" charset="0"/>
              </a:rPr>
              <a:t> VQE </a:t>
            </a:r>
            <a:r>
              <a:rPr lang="it-IT" sz="1800" err="1">
                <a:latin typeface="Aptos Mono" panose="020B0009020202020204" pitchFamily="49" charset="0"/>
              </a:rPr>
              <a:t>used</a:t>
            </a:r>
            <a:r>
              <a:rPr lang="it-IT" sz="1800">
                <a:latin typeface="Aptos Mono" panose="020B0009020202020204" pitchFamily="49" charset="0"/>
              </a:rPr>
              <a:t> to </a:t>
            </a:r>
            <a:r>
              <a:rPr lang="it-IT" sz="1800" err="1">
                <a:latin typeface="Aptos Mono" panose="020B0009020202020204" pitchFamily="49" charset="0"/>
              </a:rPr>
              <a:t>obtain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also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excited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states</a:t>
            </a:r>
            <a:r>
              <a:rPr lang="it-IT" sz="1800">
                <a:latin typeface="Aptos Mono" panose="020B0009020202020204" pitchFamily="49" charset="0"/>
              </a:rPr>
              <a:t>’ </a:t>
            </a:r>
            <a:r>
              <a:rPr lang="it-IT" sz="1800" err="1">
                <a:latin typeface="Aptos Mono" panose="020B0009020202020204" pitchFamily="49" charset="0"/>
              </a:rPr>
              <a:t>eigenenergies</a:t>
            </a:r>
            <a:r>
              <a:rPr lang="it-IT" sz="1800">
                <a:latin typeface="Aptos Mono" panose="020B0009020202020204" pitchFamily="49" charset="0"/>
              </a:rPr>
              <a:t> </a:t>
            </a:r>
            <a:r>
              <a:rPr lang="it-IT" sz="1800" err="1">
                <a:latin typeface="Aptos Mono" panose="020B0009020202020204" pitchFamily="49" charset="0"/>
              </a:rPr>
              <a:t>through</a:t>
            </a:r>
            <a:r>
              <a:rPr lang="it-IT" sz="1800">
                <a:latin typeface="Aptos Mono" panose="020B0009020202020204" pitchFamily="49" charset="0"/>
              </a:rPr>
              <a:t> penalties</a:t>
            </a:r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41769C-FAEA-1EDC-DC77-7C05B75321BD}"/>
              </a:ext>
            </a:extLst>
          </p:cNvPr>
          <p:cNvSpPr txBox="1"/>
          <p:nvPr/>
        </p:nvSpPr>
        <p:spPr>
          <a:xfrm>
            <a:off x="4432693" y="5498045"/>
            <a:ext cx="617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err="1">
                <a:latin typeface="Aptos Mono" panose="020B0009020202020204" pitchFamily="49" charset="0"/>
              </a:rPr>
              <a:t>Result</a:t>
            </a:r>
            <a:r>
              <a:rPr lang="it-IT" sz="1800">
                <a:latin typeface="Aptos Mono" panose="020B0009020202020204" pitchFamily="49" charset="0"/>
              </a:rPr>
              <a:t>: VQD </a:t>
            </a:r>
            <a:r>
              <a:rPr lang="it-IT" sz="1800" err="1">
                <a:latin typeface="Aptos Mono" panose="020B0009020202020204" pitchFamily="49" charset="0"/>
              </a:rPr>
              <a:t>wins</a:t>
            </a:r>
            <a:r>
              <a:rPr lang="it-IT" sz="1800">
                <a:latin typeface="Aptos Mono" panose="020B0009020202020204" pitchFamily="49" charset="0"/>
              </a:rPr>
              <a:t>!</a:t>
            </a:r>
            <a:endParaRPr lang="it-IT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DF04EEC0-E88E-10B7-2DC7-C470A2A32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52" y="2867733"/>
            <a:ext cx="547304" cy="547304"/>
          </a:xfrm>
          <a:prstGeom prst="rect">
            <a:avLst/>
          </a:prstGeom>
        </p:spPr>
      </p:pic>
      <p:pic>
        <p:nvPicPr>
          <p:cNvPr id="9" name="Picture 36">
            <a:extLst>
              <a:ext uri="{FF2B5EF4-FFF2-40B4-BE49-F238E27FC236}">
                <a16:creationId xmlns:a16="http://schemas.microsoft.com/office/drawing/2014/main" id="{C5AF12D6-BFED-2676-7F5C-7C2BDDD9C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763" y="2921754"/>
            <a:ext cx="507246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589A6-D7E4-328E-65E2-183527A8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E063A-3A07-EE20-B523-09D8A5F19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901"/>
            <a:ext cx="10515600" cy="1325563"/>
          </a:xfrm>
        </p:spPr>
        <p:txBody>
          <a:bodyPr/>
          <a:lstStyle/>
          <a:p>
            <a:r>
              <a:rPr lang="it-IT" err="1"/>
              <a:t>Conclusions</a:t>
            </a:r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8AD6C9F5-28BD-2B4B-A048-40C9EEB9855C}"/>
              </a:ext>
            </a:extLst>
          </p:cNvPr>
          <p:cNvCxnSpPr/>
          <p:nvPr/>
        </p:nvCxnSpPr>
        <p:spPr>
          <a:xfrm>
            <a:off x="591269" y="321842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6C20B025-293C-F661-5122-E9215634DAD6}"/>
              </a:ext>
            </a:extLst>
          </p:cNvPr>
          <p:cNvSpPr/>
          <p:nvPr/>
        </p:nvSpPr>
        <p:spPr>
          <a:xfrm>
            <a:off x="591269" y="1336328"/>
            <a:ext cx="1694730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ptos Mono" panose="020B0009020202020204" pitchFamily="49" charset="0"/>
              </a:rPr>
              <a:t>Summary</a:t>
            </a:r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BA9C0AF7-6EBF-D20A-13FF-9135381F8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9F70E9D-5E99-FAE8-81C9-5DB5C1B55ACE}"/>
              </a:ext>
            </a:extLst>
          </p:cNvPr>
          <p:cNvSpPr/>
          <p:nvPr/>
        </p:nvSpPr>
        <p:spPr>
          <a:xfrm>
            <a:off x="992529" y="3274832"/>
            <a:ext cx="2638697" cy="11756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reflection stA="45000" endPos="0" dist="76200" dir="5400000" sy="-100000" algn="bl" rotWithShape="0"/>
          </a:effectLst>
          <a:scene3d>
            <a:camera prst="orthographicFront"/>
            <a:lightRig rig="threePt" dir="t"/>
          </a:scene3d>
          <a:sp3d extrusionH="76200" prstMaterial="dkEdge">
            <a:bevelB prst="angle"/>
            <a:extrusionClr>
              <a:schemeClr val="tx1"/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Molecular</a:t>
            </a:r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 </a:t>
            </a:r>
            <a:r>
              <a:rPr lang="it-IT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Hamiltonian</a:t>
            </a:r>
            <a:endParaRPr lang="en-US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E894A1E-8B1D-85E8-25C8-D8252275D18F}"/>
              </a:ext>
            </a:extLst>
          </p:cNvPr>
          <p:cNvSpPr/>
          <p:nvPr/>
        </p:nvSpPr>
        <p:spPr>
          <a:xfrm>
            <a:off x="4205992" y="2595020"/>
            <a:ext cx="2112918" cy="663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reflection stA="45000" endPos="0" dist="76200" dir="5400000" sy="-100000" algn="bl" rotWithShape="0"/>
          </a:effectLst>
          <a:scene3d>
            <a:camera prst="orthographicFront"/>
            <a:lightRig rig="threePt" dir="t"/>
          </a:scene3d>
          <a:sp3d extrusionH="76200" prstMaterial="dkEdge">
            <a:bevelB prst="angle"/>
            <a:extrusionClr>
              <a:schemeClr val="tx1"/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RODEO</a:t>
            </a:r>
            <a:endParaRPr lang="en-US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1D6D4F13-7EE1-B419-EBB5-226E98A798F5}"/>
              </a:ext>
            </a:extLst>
          </p:cNvPr>
          <p:cNvSpPr/>
          <p:nvPr/>
        </p:nvSpPr>
        <p:spPr>
          <a:xfrm>
            <a:off x="4186942" y="4450490"/>
            <a:ext cx="2112918" cy="663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reflection stA="44000" endPos="0" dist="76200" dir="5400000" sy="-100000" algn="bl" rotWithShape="0"/>
          </a:effectLst>
          <a:scene3d>
            <a:camera prst="orthographicFront"/>
            <a:lightRig rig="threePt" dir="t"/>
          </a:scene3d>
          <a:sp3d extrusionH="76200" prstMaterial="dkEdge">
            <a:bevelB prst="angle"/>
            <a:extrusionClr>
              <a:schemeClr val="tx1"/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VQD</a:t>
            </a:r>
            <a:endParaRPr lang="en-US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36FCD3B-D334-A838-5C6F-D729C5574BAA}"/>
              </a:ext>
            </a:extLst>
          </p:cNvPr>
          <p:cNvSpPr/>
          <p:nvPr/>
        </p:nvSpPr>
        <p:spPr>
          <a:xfrm>
            <a:off x="6966609" y="3530783"/>
            <a:ext cx="2112918" cy="6637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reflection stA="45000" endPos="0" dist="76200" dir="5400000" sy="-100000" algn="bl" rotWithShape="0"/>
          </a:effectLst>
          <a:scene3d>
            <a:camera prst="orthographicFront"/>
            <a:lightRig rig="threePt" dir="t"/>
          </a:scene3d>
          <a:sp3d extrusionH="76200" prstMaterial="dkEdge">
            <a:bevelB prst="angle"/>
            <a:extrusionClr>
              <a:schemeClr val="tx1"/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Comparison</a:t>
            </a:r>
            <a:endParaRPr lang="en-US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3D79E98-7F71-8ADD-4149-BA907D18F552}"/>
              </a:ext>
            </a:extLst>
          </p:cNvPr>
          <p:cNvSpPr/>
          <p:nvPr/>
        </p:nvSpPr>
        <p:spPr>
          <a:xfrm>
            <a:off x="9381851" y="3530783"/>
            <a:ext cx="2112918" cy="66375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  <a:effectLst>
            <a:reflection stA="45000" endPos="0" dist="76200" dir="5400000" sy="-100000" algn="bl" rotWithShape="0"/>
          </a:effectLst>
          <a:scene3d>
            <a:camera prst="orthographicFront"/>
            <a:lightRig rig="threePt" dir="t"/>
          </a:scene3d>
          <a:sp3d extrusionH="76200" prstMaterial="dkEdge">
            <a:bevelB prst="angle"/>
            <a:extrusionClr>
              <a:schemeClr val="tx1"/>
            </a:extrusion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VQD takes the </a:t>
            </a:r>
            <a:r>
              <a:rPr lang="it-IT" err="1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win</a:t>
            </a:r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rPr>
              <a:t>!</a:t>
            </a:r>
            <a:endParaRPr lang="en-US">
              <a:solidFill>
                <a:schemeClr val="bg2">
                  <a:lumMod val="50000"/>
                </a:schemeClr>
              </a:solidFill>
              <a:latin typeface="Aptos Mono" panose="020B0009020202020204" pitchFamily="49" charset="0"/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D9E4105D-4FAD-DA1C-34CC-C2429ADFD431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3631226" y="2926898"/>
            <a:ext cx="574766" cy="9357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3AF386DD-D72B-7D81-3195-AA475B34DCC1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631226" y="3862661"/>
            <a:ext cx="555716" cy="91970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C4E0E061-5651-653C-AECF-553E3A1F8BBF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6318910" y="2926898"/>
            <a:ext cx="647699" cy="93576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curvo 29">
            <a:extLst>
              <a:ext uri="{FF2B5EF4-FFF2-40B4-BE49-F238E27FC236}">
                <a16:creationId xmlns:a16="http://schemas.microsoft.com/office/drawing/2014/main" id="{B8E20A35-C119-8884-BC5B-7C6641C1F958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299860" y="3862661"/>
            <a:ext cx="666749" cy="91970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9CBDBA2-701A-EDBC-DF99-C92C5270BB02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079527" y="3862661"/>
            <a:ext cx="3023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355E123B-BDDC-6C54-7747-67E630D3C56B}"/>
              </a:ext>
            </a:extLst>
          </p:cNvPr>
          <p:cNvGrpSpPr/>
          <p:nvPr/>
        </p:nvGrpSpPr>
        <p:grpSpPr>
          <a:xfrm>
            <a:off x="4186942" y="5114246"/>
            <a:ext cx="2112918" cy="1191714"/>
            <a:chOff x="4186942" y="5114246"/>
            <a:chExt cx="2112918" cy="1191714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F699A9BA-5724-3DC4-8314-F50CE700BEAB}"/>
                </a:ext>
              </a:extLst>
            </p:cNvPr>
            <p:cNvSpPr/>
            <p:nvPr/>
          </p:nvSpPr>
          <p:spPr>
            <a:xfrm>
              <a:off x="4186942" y="5383394"/>
              <a:ext cx="2112918" cy="922566"/>
            </a:xfrm>
            <a:prstGeom prst="roundRect">
              <a:avLst/>
            </a:prstGeom>
            <a:solidFill>
              <a:schemeClr val="bg2">
                <a:lumMod val="90000"/>
                <a:alpha val="78000"/>
              </a:schemeClr>
            </a:solidFill>
            <a:ln>
              <a:noFill/>
            </a:ln>
            <a:effectLst>
              <a:reflection stA="45000" endPos="0" dist="76200" dir="5400000" sy="-100000" algn="bl" rotWithShape="0"/>
            </a:effectLst>
            <a:scene3d>
              <a:camera prst="orthographicFront"/>
              <a:lightRig rig="threePt" dir="t"/>
            </a:scene3d>
            <a:sp3d extrusionH="76200" prstMaterial="dkEdge">
              <a:bevelB prst="angle"/>
              <a:extrusionClr>
                <a:schemeClr val="tx1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>
                  <a:solidFill>
                    <a:schemeClr val="bg2">
                      <a:lumMod val="50000"/>
                    </a:schemeClr>
                  </a:solidFill>
                  <a:latin typeface="Aptos Mono" panose="020B0009020202020204" pitchFamily="49" charset="0"/>
                </a:rPr>
                <a:t>Hardware </a:t>
              </a:r>
              <a:r>
                <a:rPr lang="it-IT" sz="1600" err="1">
                  <a:solidFill>
                    <a:schemeClr val="bg2">
                      <a:lumMod val="50000"/>
                    </a:schemeClr>
                  </a:solidFill>
                  <a:latin typeface="Aptos Mono" panose="020B0009020202020204" pitchFamily="49" charset="0"/>
                </a:rPr>
                <a:t>Efficient</a:t>
              </a:r>
              <a:r>
                <a:rPr lang="it-IT" sz="1600">
                  <a:solidFill>
                    <a:schemeClr val="bg2">
                      <a:lumMod val="50000"/>
                    </a:schemeClr>
                  </a:solidFill>
                  <a:latin typeface="Aptos Mono" panose="020B0009020202020204" pitchFamily="49" charset="0"/>
                </a:rPr>
                <a:t> </a:t>
              </a:r>
            </a:p>
            <a:p>
              <a:pPr algn="ctr"/>
              <a:r>
                <a:rPr lang="it-IT" sz="1600" err="1">
                  <a:solidFill>
                    <a:schemeClr val="bg2">
                      <a:lumMod val="50000"/>
                    </a:schemeClr>
                  </a:solidFill>
                  <a:latin typeface="Aptos Mono" panose="020B0009020202020204" pitchFamily="49" charset="0"/>
                </a:rPr>
                <a:t>Ansatz</a:t>
              </a:r>
              <a:endParaRPr lang="en-US" sz="16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endParaRPr>
            </a:p>
          </p:txBody>
        </p: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9969A6FF-86CD-AD7B-6AA3-285A07EF5223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flipV="1">
              <a:off x="5243401" y="5114246"/>
              <a:ext cx="0" cy="2691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F133C5A4-284A-7949-1DFE-6A275AA2F3F4}"/>
              </a:ext>
            </a:extLst>
          </p:cNvPr>
          <p:cNvGrpSpPr/>
          <p:nvPr/>
        </p:nvGrpSpPr>
        <p:grpSpPr>
          <a:xfrm>
            <a:off x="4205992" y="1470427"/>
            <a:ext cx="2112918" cy="1124593"/>
            <a:chOff x="4205992" y="1470427"/>
            <a:chExt cx="2112918" cy="1124593"/>
          </a:xfrm>
        </p:grpSpPr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D43FF88A-90C5-A35E-62E8-0C91DBA6E905}"/>
                </a:ext>
              </a:extLst>
            </p:cNvPr>
            <p:cNvSpPr/>
            <p:nvPr/>
          </p:nvSpPr>
          <p:spPr>
            <a:xfrm>
              <a:off x="4205992" y="1470427"/>
              <a:ext cx="2112918" cy="860614"/>
            </a:xfrm>
            <a:prstGeom prst="roundRect">
              <a:avLst/>
            </a:prstGeom>
            <a:solidFill>
              <a:schemeClr val="bg2">
                <a:lumMod val="90000"/>
                <a:alpha val="78000"/>
              </a:schemeClr>
            </a:solidFill>
            <a:ln>
              <a:noFill/>
            </a:ln>
            <a:effectLst>
              <a:reflection stA="45000" endPos="0" dist="76200" dir="5400000" sy="-100000" algn="bl" rotWithShape="0"/>
            </a:effectLst>
            <a:scene3d>
              <a:camera prst="orthographicFront"/>
              <a:lightRig rig="threePt" dir="t"/>
            </a:scene3d>
            <a:sp3d extrusionH="76200" prstMaterial="dkEdge">
              <a:bevelB prst="angle"/>
              <a:extrusionClr>
                <a:schemeClr val="tx1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err="1">
                  <a:solidFill>
                    <a:schemeClr val="bg2">
                      <a:lumMod val="50000"/>
                    </a:schemeClr>
                  </a:solidFill>
                  <a:latin typeface="Aptos Mono" panose="020B0009020202020204" pitchFamily="49" charset="0"/>
                </a:rPr>
                <a:t>Gershgorin</a:t>
              </a:r>
              <a:r>
                <a:rPr lang="it-IT" sz="1600">
                  <a:solidFill>
                    <a:schemeClr val="bg2">
                      <a:lumMod val="50000"/>
                    </a:schemeClr>
                  </a:solidFill>
                  <a:latin typeface="Aptos Mono" panose="020B0009020202020204" pitchFamily="49" charset="0"/>
                </a:rPr>
                <a:t> </a:t>
              </a:r>
              <a:r>
                <a:rPr lang="it-IT" sz="1600" err="1">
                  <a:solidFill>
                    <a:schemeClr val="bg2">
                      <a:lumMod val="50000"/>
                    </a:schemeClr>
                  </a:solidFill>
                  <a:latin typeface="Aptos Mono" panose="020B0009020202020204" pitchFamily="49" charset="0"/>
                </a:rPr>
                <a:t>Circle</a:t>
              </a:r>
              <a:r>
                <a:rPr lang="it-IT" sz="1600">
                  <a:solidFill>
                    <a:schemeClr val="bg2">
                      <a:lumMod val="50000"/>
                    </a:schemeClr>
                  </a:solidFill>
                  <a:latin typeface="Aptos Mono" panose="020B0009020202020204" pitchFamily="49" charset="0"/>
                </a:rPr>
                <a:t> </a:t>
              </a:r>
            </a:p>
            <a:p>
              <a:pPr algn="ctr"/>
              <a:r>
                <a:rPr lang="it-IT" sz="1600" err="1">
                  <a:solidFill>
                    <a:schemeClr val="bg2">
                      <a:lumMod val="50000"/>
                    </a:schemeClr>
                  </a:solidFill>
                  <a:latin typeface="Aptos Mono" panose="020B0009020202020204" pitchFamily="49" charset="0"/>
                </a:rPr>
                <a:t>Theorem</a:t>
              </a:r>
              <a:endParaRPr lang="en-US" sz="1600">
                <a:solidFill>
                  <a:schemeClr val="bg2">
                    <a:lumMod val="50000"/>
                  </a:schemeClr>
                </a:solidFill>
                <a:latin typeface="Aptos Mono" panose="020B0009020202020204" pitchFamily="49" charset="0"/>
              </a:endParaRPr>
            </a:p>
          </p:txBody>
        </p:sp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F469CDB0-15C6-9434-D95D-35EDC86CBA1A}"/>
                </a:ext>
              </a:extLst>
            </p:cNvPr>
            <p:cNvCxnSpPr>
              <a:stCxn id="8" idx="2"/>
              <a:endCxn id="6" idx="0"/>
            </p:cNvCxnSpPr>
            <p:nvPr/>
          </p:nvCxnSpPr>
          <p:spPr>
            <a:xfrm>
              <a:off x="5262451" y="2331041"/>
              <a:ext cx="0" cy="263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86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344FF-7D6D-AA8A-91E2-11F5E894B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E31895-B330-0D30-AB8A-CC055049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REFERENCES</a:t>
            </a:r>
            <a:endParaRPr lang="en-US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AF2B7BE4-500B-0DEB-DA34-7E5068CBE148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FC1288-A54C-B396-ABBA-EF2EEAB9DE03}"/>
              </a:ext>
            </a:extLst>
          </p:cNvPr>
          <p:cNvSpPr txBox="1"/>
          <p:nvPr/>
        </p:nvSpPr>
        <p:spPr>
          <a:xfrm>
            <a:off x="606055" y="1850065"/>
            <a:ext cx="112173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ptos Mono" panose="020B0009020202020204" pitchFamily="49" charset="0"/>
              </a:rPr>
              <a:t>[KR06]: 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Kempe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, Julia, Alexei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Kitaev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, and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Oded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 Regev. "The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complexity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 of the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local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 Hamiltonian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problem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." </a:t>
            </a:r>
            <a:r>
              <a:rPr lang="it-IT" b="0" i="1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Siam journal on computing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35.5 (2006): 1070-1097.</a:t>
            </a:r>
          </a:p>
          <a:p>
            <a:endParaRPr lang="it-IT">
              <a:solidFill>
                <a:srgbClr val="222222"/>
              </a:solidFill>
              <a:latin typeface="Aptos Mono" panose="020B0009020202020204" pitchFamily="49" charset="0"/>
            </a:endParaRPr>
          </a:p>
          <a:p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[CK21]:  Choi, Kenneth, et al. "Rodeo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algorithm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 for quantum computing." </a:t>
            </a:r>
            <a:r>
              <a:rPr lang="it-IT" b="0" i="1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Physical</a:t>
            </a:r>
            <a:r>
              <a:rPr lang="it-IT" b="0" i="1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 Review </a:t>
            </a:r>
            <a:r>
              <a:rPr lang="it-IT" b="0" i="1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Letters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 127.4 (2021): 040505.</a:t>
            </a:r>
          </a:p>
          <a:p>
            <a:endParaRPr lang="it-IT">
              <a:solidFill>
                <a:srgbClr val="222222"/>
              </a:solidFill>
              <a:latin typeface="Aptos Mono" panose="020B0009020202020204" pitchFamily="49" charset="0"/>
            </a:endParaRPr>
          </a:p>
          <a:p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[HO19]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Higgott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, Oscar,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Daochen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 Wang, and Stephen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Brierley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. "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Variational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 quantum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computation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 of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excited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 </a:t>
            </a:r>
            <a:r>
              <a:rPr lang="it-IT" b="0" i="0" u="none" strike="noStrike" err="1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states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." </a:t>
            </a:r>
            <a:r>
              <a:rPr lang="it-IT" b="0" i="1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Quantum</a:t>
            </a:r>
            <a:r>
              <a:rPr lang="it-IT" b="0" i="0" u="none" strike="noStrike">
                <a:solidFill>
                  <a:srgbClr val="222222"/>
                </a:solidFill>
                <a:effectLst/>
                <a:latin typeface="Aptos Mono" panose="020B0009020202020204" pitchFamily="49" charset="0"/>
              </a:rPr>
              <a:t>3 (2019): 156.</a:t>
            </a:r>
          </a:p>
          <a:p>
            <a:endParaRPr lang="it-IT">
              <a:solidFill>
                <a:srgbClr val="222222"/>
              </a:solidFill>
              <a:latin typeface="Aptos Mono" panose="020B0009020202020204" pitchFamily="49" charset="0"/>
            </a:endParaRPr>
          </a:p>
          <a:p>
            <a:endParaRPr lang="it-IT">
              <a:solidFill>
                <a:srgbClr val="222222"/>
              </a:solidFill>
              <a:latin typeface="Aptos Mono" panose="020B0009020202020204" pitchFamily="49" charset="0"/>
            </a:endParaRPr>
          </a:p>
          <a:p>
            <a:endParaRPr lang="it-IT">
              <a:solidFill>
                <a:srgbClr val="222222"/>
              </a:solidFill>
              <a:latin typeface="Aptos Mono" panose="020B0009020202020204" pitchFamily="49" charset="0"/>
            </a:endParaRPr>
          </a:p>
          <a:p>
            <a:endParaRPr lang="it-IT">
              <a:latin typeface="Aptos Mono" panose="020B0009020202020204" pitchFamily="49" charset="0"/>
            </a:endParaRPr>
          </a:p>
        </p:txBody>
      </p:sp>
      <p:pic>
        <p:nvPicPr>
          <p:cNvPr id="5" name="Immagine 4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1766AA11-B0A4-8FE7-E483-9E8B74F18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357EF8A-FB10-B95F-96F8-25DAEB65507F}"/>
              </a:ext>
            </a:extLst>
          </p:cNvPr>
          <p:cNvSpPr/>
          <p:nvPr/>
        </p:nvSpPr>
        <p:spPr>
          <a:xfrm>
            <a:off x="1571625" y="3047999"/>
            <a:ext cx="8724900" cy="110490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>
                <a:shade val="15000"/>
                <a:alpha val="0"/>
              </a:schemeClr>
            </a:solidFill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724CD0-5914-3A91-07EE-98628C9F0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200" y="3047999"/>
            <a:ext cx="9144000" cy="1025707"/>
          </a:xfrm>
        </p:spPr>
        <p:txBody>
          <a:bodyPr/>
          <a:lstStyle/>
          <a:p>
            <a:r>
              <a:rPr lang="it-IT">
                <a:solidFill>
                  <a:schemeClr val="bg2">
                    <a:lumMod val="50000"/>
                  </a:schemeClr>
                </a:solidFill>
                <a:latin typeface="Aptos Mono"/>
                <a:ea typeface="Microsoft Sans Serif"/>
                <a:cs typeface="Microsoft Sans Serif"/>
              </a:rPr>
              <a:t>The RODEO Algorithm</a:t>
            </a:r>
            <a:r>
              <a:rPr lang="it-IT">
                <a:latin typeface="Aptos Mono"/>
              </a:rPr>
              <a:t> </a:t>
            </a:r>
            <a:endParaRPr lang="en-US">
              <a:latin typeface="Aptos Mono"/>
            </a:endParaRPr>
          </a:p>
        </p:txBody>
      </p:sp>
    </p:spTree>
    <p:extLst>
      <p:ext uri="{BB962C8B-B14F-4D97-AF65-F5344CB8AC3E}">
        <p14:creationId xmlns:p14="http://schemas.microsoft.com/office/powerpoint/2010/main" val="251985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4B9682-237B-BE68-A321-DD0939D0A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5683A3-DCF2-1F8F-9581-39D7359F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Aptos Mono"/>
                <a:ea typeface="Microsoft Sans Serif"/>
                <a:cs typeface="Microsoft Sans Serif"/>
              </a:rPr>
              <a:t>The RODEO Algorithm</a:t>
            </a:r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255F274-5E29-E7B0-A609-3361DF3DB780}"/>
              </a:ext>
            </a:extLst>
          </p:cNvPr>
          <p:cNvCxnSpPr/>
          <p:nvPr/>
        </p:nvCxnSpPr>
        <p:spPr>
          <a:xfrm>
            <a:off x="591269" y="623066"/>
            <a:ext cx="0" cy="743578"/>
          </a:xfrm>
          <a:prstGeom prst="line">
            <a:avLst/>
          </a:prstGeom>
          <a:ln w="666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5">
            <a:extLst>
              <a:ext uri="{FF2B5EF4-FFF2-40B4-BE49-F238E27FC236}">
                <a16:creationId xmlns:a16="http://schemas.microsoft.com/office/drawing/2014/main" id="{7C00A167-79B7-CF55-EF26-CBB5821545E3}"/>
              </a:ext>
            </a:extLst>
          </p:cNvPr>
          <p:cNvSpPr txBox="1"/>
          <p:nvPr/>
        </p:nvSpPr>
        <p:spPr>
          <a:xfrm>
            <a:off x="572501" y="1829145"/>
            <a:ext cx="10893997" cy="6894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2400">
              <a:latin typeface="Aptos Mono"/>
            </a:endParaRPr>
          </a:p>
          <a:p>
            <a:r>
              <a:rPr lang="it-IT" sz="2400">
                <a:latin typeface="Aptos Mono"/>
              </a:rPr>
              <a:t>Exploit</a:t>
            </a:r>
            <a:r>
              <a:rPr lang="it-IT" sz="2400" b="1">
                <a:latin typeface="Aptos Mono"/>
              </a:rPr>
              <a:t>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phase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​ </a:t>
            </a:r>
            <a:r>
              <a:rPr lang="it-IT" sz="2400" b="1" i="1" err="1">
                <a:solidFill>
                  <a:schemeClr val="bg2">
                    <a:lumMod val="50000"/>
                  </a:schemeClr>
                </a:solidFill>
                <a:latin typeface="Aptos Mono"/>
              </a:rPr>
              <a:t>kickback</a:t>
            </a:r>
            <a:r>
              <a:rPr lang="it-IT" sz="2400" b="1" i="1">
                <a:solidFill>
                  <a:schemeClr val="bg2">
                    <a:lumMod val="50000"/>
                  </a:schemeClr>
                </a:solidFill>
                <a:latin typeface="Aptos Mono"/>
              </a:rPr>
              <a:t> </a:t>
            </a:r>
            <a:r>
              <a:rPr lang="it-IT" sz="2400">
                <a:latin typeface="Aptos Mono"/>
              </a:rPr>
              <a:t>in </a:t>
            </a:r>
            <a:r>
              <a:rPr lang="it-IT" sz="2400" err="1">
                <a:latin typeface="Aptos Mono"/>
              </a:rPr>
              <a:t>controlled-Hamiltonian</a:t>
            </a:r>
            <a:r>
              <a:rPr lang="it-IT" sz="2400">
                <a:latin typeface="Aptos Mono"/>
              </a:rPr>
              <a:t> </a:t>
            </a:r>
            <a:r>
              <a:rPr lang="it-IT" sz="2400" err="1">
                <a:latin typeface="Aptos Mono"/>
              </a:rPr>
              <a:t>evolution</a:t>
            </a:r>
            <a:r>
              <a:rPr lang="it-IT" sz="2400">
                <a:latin typeface="Aptos Mono"/>
              </a:rPr>
              <a:t>.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Objective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Hamiltonian</a:t>
            </a:r>
            <a:r>
              <a:rPr lang="it-IT" sz="2000">
                <a:latin typeface="Aptos Mono" panose="020B0009020202020204" pitchFamily="49" charset="0"/>
              </a:rPr>
              <a:t>:</a:t>
            </a:r>
            <a:endParaRPr lang="it-IT" sz="2000">
              <a:latin typeface="Aptos Mono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err="1">
                <a:latin typeface="Aptos Mono" panose="020B0009020202020204" pitchFamily="49" charset="0"/>
              </a:rPr>
              <a:t>Parametrized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Phase</a:t>
            </a:r>
            <a:r>
              <a:rPr lang="it-IT" sz="2000">
                <a:latin typeface="Aptos Mono" panose="020B0009020202020204" pitchFamily="49" charset="0"/>
              </a:rPr>
              <a:t> </a:t>
            </a:r>
            <a:r>
              <a:rPr lang="it-IT" sz="2000" err="1">
                <a:latin typeface="Aptos Mono" panose="020B0009020202020204" pitchFamily="49" charset="0"/>
              </a:rPr>
              <a:t>Rotation</a:t>
            </a:r>
            <a:r>
              <a:rPr lang="it-IT" sz="2000">
                <a:latin typeface="Aptos Mono" panose="020B0009020202020204" pitchFamily="49" charset="0"/>
              </a:rPr>
              <a:t>: </a:t>
            </a: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it-IT" sz="2400">
              <a:latin typeface="Aptos Mono" panose="020B0009020202020204" pitchFamily="49" charset="0"/>
            </a:endParaRPr>
          </a:p>
          <a:p>
            <a:endParaRPr lang="en-US">
              <a:latin typeface="Aptos Mono" panose="020B0009020202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F325B6-4F19-D080-1E94-D3530E831FB4}"/>
                  </a:ext>
                </a:extLst>
              </p:cNvPr>
              <p:cNvSpPr txBox="1"/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𝒐𝒃𝒋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⟩⟨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CCF325B6-4F19-D080-1E94-D3530E831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59" y="3846063"/>
                <a:ext cx="2910349" cy="746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9311C62-BD77-4022-9A91-1D358249413E}"/>
              </a:ext>
            </a:extLst>
          </p:cNvPr>
          <p:cNvSpPr/>
          <p:nvPr/>
        </p:nvSpPr>
        <p:spPr>
          <a:xfrm>
            <a:off x="572501" y="1490039"/>
            <a:ext cx="3602331" cy="43815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Aptos Mono" panose="020B0009020202020204" pitchFamily="49" charset="0"/>
              </a:rPr>
              <a:t>Preliminary </a:t>
            </a:r>
            <a:r>
              <a:rPr lang="it-IT" err="1">
                <a:latin typeface="Aptos Mono" panose="020B0009020202020204" pitchFamily="49" charset="0"/>
              </a:rPr>
              <a:t>Example</a:t>
            </a:r>
            <a:endParaRPr lang="en-US">
              <a:latin typeface="Aptos Mono" panose="020B0009020202020204" pitchFamily="49" charset="0"/>
            </a:endParaRPr>
          </a:p>
        </p:txBody>
      </p:sp>
      <p:pic>
        <p:nvPicPr>
          <p:cNvPr id="5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98471719-8F35-76BD-67D4-6C7F4DB62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17" y="3511742"/>
            <a:ext cx="6212692" cy="2221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0B88D82-CD3A-AFBD-73A6-FB2F046A90B2}"/>
                  </a:ext>
                </a:extLst>
              </p:cNvPr>
              <p:cNvSpPr txBox="1"/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it-IT" sz="2000" b="1" i="1" smtClean="0">
                                        <a:latin typeface="Cambria Math" panose="02040503050406030204" pitchFamily="18" charset="0"/>
                                      </a:rPr>
                                      <m:t>𝒊𝑬𝒕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0B88D82-CD3A-AFBD-73A6-FB2F046A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301" y="5250686"/>
                <a:ext cx="2607666" cy="517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31B0BAE2-8878-8D8D-EF4C-76D11957E431}"/>
              </a:ext>
            </a:extLst>
          </p:cNvPr>
          <p:cNvCxnSpPr>
            <a:cxnSpLocks/>
          </p:cNvCxnSpPr>
          <p:nvPr/>
        </p:nvCxnSpPr>
        <p:spPr>
          <a:xfrm>
            <a:off x="6416168" y="3204242"/>
            <a:ext cx="0" cy="31350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DA38A23-422E-0D45-A960-713EFFA3AC22}"/>
                  </a:ext>
                </a:extLst>
              </p:cNvPr>
              <p:cNvSpPr txBox="1"/>
              <p:nvPr/>
            </p:nvSpPr>
            <p:spPr>
              <a:xfrm>
                <a:off x="5171690" y="2793378"/>
                <a:ext cx="260766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it-IT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ADA38A23-422E-0D45-A960-713EFFA3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690" y="2793378"/>
                <a:ext cx="2607666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Elementi grafici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3E3A1E72-4229-B960-DFCB-FD3869263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60" y="360381"/>
            <a:ext cx="1154479" cy="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Tema di Offic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 caldo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712D665FFD0646AE310827E5892E4B" ma:contentTypeVersion="4" ma:contentTypeDescription="Create a new document." ma:contentTypeScope="" ma:versionID="870cf1d43b4c0595bda7e70fb6fe7260">
  <xsd:schema xmlns:xsd="http://www.w3.org/2001/XMLSchema" xmlns:xs="http://www.w3.org/2001/XMLSchema" xmlns:p="http://schemas.microsoft.com/office/2006/metadata/properties" xmlns:ns3="a8c01b0a-ea1c-46d1-af2b-3633f94ed254" targetNamespace="http://schemas.microsoft.com/office/2006/metadata/properties" ma:root="true" ma:fieldsID="4fd9480f49b23007e4ae209cb7f7127e" ns3:_="">
    <xsd:import namespace="a8c01b0a-ea1c-46d1-af2b-3633f94ed25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c01b0a-ea1c-46d1-af2b-3633f94ed25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E462FF-A1F0-42CD-8F47-D6C610C6B9BF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8c01b0a-ea1c-46d1-af2b-3633f94ed254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A3D46D1-7CAC-445D-9EC9-21F52952C7FF}">
  <ds:schemaRefs>
    <ds:schemaRef ds:uri="a8c01b0a-ea1c-46d1-af2b-3633f94ed2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2E69F23-3E6E-4027-962F-9F004BD418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3151</Words>
  <Application>Microsoft Macintosh PowerPoint</Application>
  <PresentationFormat>Widescreen</PresentationFormat>
  <Paragraphs>792</Paragraphs>
  <Slides>79</Slides>
  <Notes>12</Notes>
  <HiddenSlides>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Agency FB</vt:lpstr>
      <vt:lpstr>Aptos</vt:lpstr>
      <vt:lpstr>Aptos Display</vt:lpstr>
      <vt:lpstr>Aptos Mono</vt:lpstr>
      <vt:lpstr>Arial</vt:lpstr>
      <vt:lpstr>Cambria Math</vt:lpstr>
      <vt:lpstr>Cascadia Mono ExtraLight</vt:lpstr>
      <vt:lpstr>CMMI9</vt:lpstr>
      <vt:lpstr>Consolas</vt:lpstr>
      <vt:lpstr>Quicksand</vt:lpstr>
      <vt:lpstr>Wingdings</vt:lpstr>
      <vt:lpstr>Tema di Office</vt:lpstr>
      <vt:lpstr>Innovative methods to determine molecular spectra</vt:lpstr>
      <vt:lpstr>What is quantum chemistry?</vt:lpstr>
      <vt:lpstr>What is quantum chemistry?</vt:lpstr>
      <vt:lpstr>PowerPoint Presentation</vt:lpstr>
      <vt:lpstr>PowerPoint Presentation</vt:lpstr>
      <vt:lpstr>PowerPoint Presentation</vt:lpstr>
      <vt:lpstr>OUTLINE</vt:lpstr>
      <vt:lpstr>The RODEO Algorithm 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The RODEO algorithm</vt:lpstr>
      <vt:lpstr>RODEO: Eigenvalue Determination</vt:lpstr>
      <vt:lpstr>RODEO: Eigenvalue Determination</vt:lpstr>
      <vt:lpstr>RODEO: Eigenvalue Determination</vt:lpstr>
      <vt:lpstr>RODEO: Eigenvalue Determination</vt:lpstr>
      <vt:lpstr>〖"RODEO" 〗^†: Finding the State</vt:lpstr>
      <vt:lpstr>RODEO COMPLEXITY</vt:lpstr>
      <vt:lpstr>RODEO Implementation 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RODEO Implementation</vt:lpstr>
      <vt:lpstr>Variational Quantum Deflation (VQD)</vt:lpstr>
      <vt:lpstr>VQD</vt:lpstr>
      <vt:lpstr>VQD</vt:lpstr>
      <vt:lpstr>VQD</vt:lpstr>
      <vt:lpstr>VQD</vt:lpstr>
      <vt:lpstr>VQD</vt:lpstr>
      <vt:lpstr>VQD</vt:lpstr>
      <vt:lpstr>VQD</vt:lpstr>
      <vt:lpstr>VQD</vt:lpstr>
      <vt:lpstr>VQD</vt:lpstr>
      <vt:lpstr>VQD</vt:lpstr>
      <vt:lpstr>VQD</vt:lpstr>
      <vt:lpstr>Comparison: RODEO vs VQD</vt:lpstr>
      <vt:lpstr>Comparison: RODEO vs VQD</vt:lpstr>
      <vt:lpstr>Comparison: RODEO vs VQD</vt:lpstr>
      <vt:lpstr>Comparison: RODEO vs VQD</vt:lpstr>
      <vt:lpstr>Comparison: RODEO vs VQD</vt:lpstr>
      <vt:lpstr>Conclusions</vt:lpstr>
      <vt:lpstr>Conclusions</vt:lpstr>
      <vt:lpstr>THANK YOU FOR YOUR ATTENTION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Zanasi</dc:creator>
  <cp:lastModifiedBy>Straccali  Leonardo</cp:lastModifiedBy>
  <cp:revision>2</cp:revision>
  <dcterms:created xsi:type="dcterms:W3CDTF">2025-03-19T21:34:55Z</dcterms:created>
  <dcterms:modified xsi:type="dcterms:W3CDTF">2025-03-26T18:03:54Z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0x010100B8712D665FFD0646AE310827E5892E4B</vt:lpwstr>
  </property>
</Properties>
</file>